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8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9" r:id="rId26"/>
    <p:sldId id="290" r:id="rId27"/>
    <p:sldId id="291" r:id="rId28"/>
    <p:sldId id="292" r:id="rId29"/>
  </p:sldIdLst>
  <p:sldSz cx="9753600" cy="7315200"/>
  <p:notesSz cx="9753600" cy="73152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498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25129" y="0"/>
            <a:ext cx="9628505" cy="7315200"/>
          </a:xfrm>
          <a:custGeom>
            <a:avLst/>
            <a:gdLst/>
            <a:ahLst/>
            <a:cxnLst/>
            <a:rect l="l" t="t" r="r" b="b"/>
            <a:pathLst>
              <a:path w="9628505" h="7315200">
                <a:moveTo>
                  <a:pt x="0" y="7315200"/>
                </a:moveTo>
                <a:lnTo>
                  <a:pt x="9628470" y="7315200"/>
                </a:lnTo>
                <a:lnTo>
                  <a:pt x="9628470" y="0"/>
                </a:lnTo>
                <a:lnTo>
                  <a:pt x="0" y="0"/>
                </a:lnTo>
                <a:lnTo>
                  <a:pt x="0" y="7315200"/>
                </a:lnTo>
                <a:close/>
              </a:path>
            </a:pathLst>
          </a:custGeom>
          <a:solidFill>
            <a:srgbClr val="FFC6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78938" y="2241441"/>
            <a:ext cx="9395722" cy="12998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0" i="0">
                <a:solidFill>
                  <a:srgbClr val="372928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40753" y="4037760"/>
            <a:ext cx="8872092" cy="806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946B09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372928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946B09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9753600" y="7315200"/>
                </a:moveTo>
                <a:lnTo>
                  <a:pt x="0" y="7315200"/>
                </a:lnTo>
                <a:lnTo>
                  <a:pt x="0" y="0"/>
                </a:lnTo>
                <a:lnTo>
                  <a:pt x="9753600" y="0"/>
                </a:lnTo>
                <a:lnTo>
                  <a:pt x="9753600" y="7315200"/>
                </a:lnTo>
                <a:close/>
              </a:path>
            </a:pathLst>
          </a:custGeom>
          <a:solidFill>
            <a:srgbClr val="FFC6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372928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7723" y="1945990"/>
            <a:ext cx="3935729" cy="4401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rgbClr val="946B09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23104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25129" y="0"/>
            <a:ext cx="9628505" cy="7315200"/>
          </a:xfrm>
          <a:custGeom>
            <a:avLst/>
            <a:gdLst/>
            <a:ahLst/>
            <a:cxnLst/>
            <a:rect l="l" t="t" r="r" b="b"/>
            <a:pathLst>
              <a:path w="9628505" h="7315200">
                <a:moveTo>
                  <a:pt x="0" y="7315200"/>
                </a:moveTo>
                <a:lnTo>
                  <a:pt x="9628470" y="7315200"/>
                </a:lnTo>
                <a:lnTo>
                  <a:pt x="9628470" y="0"/>
                </a:lnTo>
                <a:lnTo>
                  <a:pt x="0" y="0"/>
                </a:lnTo>
                <a:lnTo>
                  <a:pt x="0" y="7315200"/>
                </a:lnTo>
                <a:close/>
              </a:path>
            </a:pathLst>
          </a:custGeom>
          <a:solidFill>
            <a:srgbClr val="FFC6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372928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"/>
            <a:ext cx="9753600" cy="731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59143" y="205737"/>
            <a:ext cx="7835312" cy="144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372928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2899" y="1528113"/>
            <a:ext cx="6131560" cy="5024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rgbClr val="946B09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75696" y="0"/>
            <a:ext cx="7877903" cy="7346295"/>
          </a:xfrm>
          <a:custGeom>
            <a:avLst/>
            <a:gdLst/>
            <a:ahLst/>
            <a:cxnLst/>
            <a:rect l="l" t="t" r="r" b="b"/>
            <a:pathLst>
              <a:path w="7848600" h="7315200">
                <a:moveTo>
                  <a:pt x="0" y="7315200"/>
                </a:moveTo>
                <a:lnTo>
                  <a:pt x="7848599" y="7315200"/>
                </a:lnTo>
                <a:lnTo>
                  <a:pt x="7848599" y="0"/>
                </a:lnTo>
                <a:lnTo>
                  <a:pt x="0" y="0"/>
                </a:lnTo>
                <a:lnTo>
                  <a:pt x="0" y="7315200"/>
                </a:lnTo>
                <a:close/>
              </a:path>
            </a:pathLst>
          </a:custGeom>
          <a:solidFill>
            <a:srgbClr val="FFC61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905000" cy="7315200"/>
            <a:chOff x="0" y="0"/>
            <a:chExt cx="1905000" cy="73152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905000" cy="7315200"/>
            </a:xfrm>
            <a:custGeom>
              <a:avLst/>
              <a:gdLst/>
              <a:ahLst/>
              <a:cxnLst/>
              <a:rect l="l" t="t" r="r" b="b"/>
              <a:pathLst>
                <a:path w="1905000" h="7315200">
                  <a:moveTo>
                    <a:pt x="0" y="0"/>
                  </a:moveTo>
                  <a:lnTo>
                    <a:pt x="1905000" y="0"/>
                  </a:lnTo>
                  <a:lnTo>
                    <a:pt x="1905000" y="7315200"/>
                  </a:lnTo>
                  <a:lnTo>
                    <a:pt x="0" y="7315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29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2484" y="731519"/>
              <a:ext cx="952500" cy="9525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905000" y="2362200"/>
            <a:ext cx="7707398" cy="2086469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12700" marR="5080" algn="ctr"/>
            <a:r>
              <a:rPr lang="pl-PL" sz="3200" spc="-45" dirty="0">
                <a:solidFill>
                  <a:srgbClr val="372928"/>
                </a:solidFill>
                <a:latin typeface="Verdana Pro Black" panose="020B0A04030504040204" pitchFamily="34" charset="0"/>
                <a:cs typeface="Times New Roman"/>
              </a:rPr>
              <a:t>Równe traktowanie</a:t>
            </a:r>
            <a:r>
              <a:rPr sz="3200" spc="595" dirty="0">
                <a:solidFill>
                  <a:srgbClr val="372928"/>
                </a:solidFill>
                <a:latin typeface="Verdana Pro Black" panose="020B0A04030504040204" pitchFamily="34" charset="0"/>
                <a:cs typeface="Times New Roman"/>
              </a:rPr>
              <a:t> </a:t>
            </a:r>
            <a:r>
              <a:rPr lang="pl-PL" sz="3200" dirty="0">
                <a:solidFill>
                  <a:srgbClr val="372928"/>
                </a:solidFill>
                <a:latin typeface="Verdana Pro Black" panose="020B0A04030504040204" pitchFamily="34" charset="0"/>
                <a:cs typeface="Times New Roman"/>
              </a:rPr>
              <a:t>n</a:t>
            </a:r>
            <a:r>
              <a:rPr sz="3200" dirty="0">
                <a:solidFill>
                  <a:srgbClr val="372928"/>
                </a:solidFill>
                <a:latin typeface="Verdana Pro Black" panose="020B0A04030504040204" pitchFamily="34" charset="0"/>
                <a:cs typeface="Times New Roman"/>
              </a:rPr>
              <a:t>a </a:t>
            </a:r>
            <a:r>
              <a:rPr sz="3200" dirty="0" err="1">
                <a:solidFill>
                  <a:srgbClr val="372928"/>
                </a:solidFill>
                <a:latin typeface="Verdana Pro Black" panose="020B0A04030504040204" pitchFamily="34" charset="0"/>
                <a:cs typeface="Times New Roman"/>
              </a:rPr>
              <a:t>Uniwer</a:t>
            </a:r>
            <a:r>
              <a:rPr lang="pl-PL" sz="3200" dirty="0">
                <a:solidFill>
                  <a:srgbClr val="372928"/>
                </a:solidFill>
                <a:latin typeface="Verdana Pro Black" panose="020B0A04030504040204" pitchFamily="34" charset="0"/>
                <a:cs typeface="Times New Roman"/>
              </a:rPr>
              <a:t>s</a:t>
            </a:r>
            <a:r>
              <a:rPr sz="3200" dirty="0" err="1">
                <a:solidFill>
                  <a:srgbClr val="372928"/>
                </a:solidFill>
                <a:latin typeface="Verdana Pro Black" panose="020B0A04030504040204" pitchFamily="34" charset="0"/>
                <a:cs typeface="Times New Roman"/>
              </a:rPr>
              <a:t>ytecie</a:t>
            </a:r>
            <a:r>
              <a:rPr sz="3200" dirty="0">
                <a:solidFill>
                  <a:srgbClr val="372928"/>
                </a:solidFill>
                <a:latin typeface="Verdana Pro Black" panose="020B0A04030504040204" pitchFamily="34" charset="0"/>
                <a:cs typeface="Times New Roman"/>
              </a:rPr>
              <a:t>  </a:t>
            </a:r>
            <a:r>
              <a:rPr sz="3200" dirty="0" err="1">
                <a:solidFill>
                  <a:srgbClr val="372928"/>
                </a:solidFill>
                <a:latin typeface="Verdana Pro Black" panose="020B0A04030504040204" pitchFamily="34" charset="0"/>
                <a:cs typeface="Times New Roman"/>
              </a:rPr>
              <a:t>Zielonogórskim</a:t>
            </a:r>
            <a:r>
              <a:rPr lang="pl-PL" sz="3200" dirty="0">
                <a:solidFill>
                  <a:srgbClr val="372928"/>
                </a:solidFill>
                <a:latin typeface="Verdana Pro Black" panose="020B0A04030504040204" pitchFamily="34" charset="0"/>
                <a:cs typeface="Times New Roman"/>
              </a:rPr>
              <a:t>:</a:t>
            </a:r>
          </a:p>
          <a:p>
            <a:pPr marL="12700" marR="5080" algn="ctr"/>
            <a:r>
              <a:rPr lang="pl-PL" sz="3200" dirty="0">
                <a:solidFill>
                  <a:srgbClr val="372928"/>
                </a:solidFill>
                <a:latin typeface="Verdana Pro Black" panose="020B0A04030504040204" pitchFamily="34" charset="0"/>
                <a:cs typeface="Times New Roman"/>
              </a:rPr>
              <a:t>doświadczenie dyskryminacji i reakcje</a:t>
            </a:r>
            <a:endParaRPr sz="3200" dirty="0">
              <a:latin typeface="Verdana Pro Black" panose="020B0A04030504040204" pitchFamily="34" charset="0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14600" y="1100320"/>
            <a:ext cx="4709160" cy="7527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pl-PL" sz="2400" spc="-50" dirty="0">
                <a:solidFill>
                  <a:srgbClr val="372928"/>
                </a:solidFill>
                <a:latin typeface="Verdana Pro Black" panose="020B0A04030504040204" pitchFamily="34" charset="0"/>
                <a:cs typeface="Times New Roman" panose="02020603050405020304" pitchFamily="18" charset="0"/>
              </a:rPr>
              <a:t>Zespół</a:t>
            </a:r>
            <a:r>
              <a:rPr sz="2400" spc="-50" dirty="0">
                <a:solidFill>
                  <a:srgbClr val="372928"/>
                </a:solidFill>
                <a:latin typeface="Verdana Pro Black" panose="020B0A04030504040204" pitchFamily="34" charset="0"/>
                <a:cs typeface="Times New Roman" panose="02020603050405020304" pitchFamily="18" charset="0"/>
              </a:rPr>
              <a:t> </a:t>
            </a:r>
            <a:r>
              <a:rPr sz="2400" spc="-65" dirty="0">
                <a:solidFill>
                  <a:srgbClr val="372928"/>
                </a:solidFill>
                <a:latin typeface="Verdana Pro Black" panose="020B0A04030504040204" pitchFamily="34" charset="0"/>
                <a:cs typeface="Times New Roman" panose="02020603050405020304" pitchFamily="18" charset="0"/>
              </a:rPr>
              <a:t>ds. </a:t>
            </a:r>
            <a:r>
              <a:rPr lang="pl-PL" sz="2400" spc="-95" dirty="0">
                <a:solidFill>
                  <a:srgbClr val="372928"/>
                </a:solidFill>
                <a:latin typeface="Verdana Pro Black" panose="020B0A04030504040204" pitchFamily="34" charset="0"/>
                <a:cs typeface="Times New Roman" panose="02020603050405020304" pitchFamily="18" charset="0"/>
              </a:rPr>
              <a:t>R</a:t>
            </a:r>
            <a:r>
              <a:rPr sz="2400" spc="-95" dirty="0" err="1">
                <a:solidFill>
                  <a:srgbClr val="372928"/>
                </a:solidFill>
                <a:latin typeface="Verdana Pro Black" panose="020B0A04030504040204" pitchFamily="34" charset="0"/>
                <a:cs typeface="Times New Roman" panose="02020603050405020304" pitchFamily="18" charset="0"/>
              </a:rPr>
              <a:t>ównego</a:t>
            </a:r>
            <a:r>
              <a:rPr sz="2400" spc="-40" dirty="0">
                <a:solidFill>
                  <a:srgbClr val="372928"/>
                </a:solidFill>
                <a:latin typeface="Verdana Pro Black" panose="020B0A04030504040204" pitchFamily="34" charset="0"/>
                <a:cs typeface="Times New Roman" panose="02020603050405020304" pitchFamily="18" charset="0"/>
              </a:rPr>
              <a:t> </a:t>
            </a:r>
            <a:r>
              <a:rPr lang="pl-PL" sz="2400" spc="-55" dirty="0">
                <a:solidFill>
                  <a:srgbClr val="372928"/>
                </a:solidFill>
                <a:latin typeface="Verdana Pro Black" panose="020B0A04030504040204" pitchFamily="34" charset="0"/>
                <a:cs typeface="Times New Roman" panose="02020603050405020304" pitchFamily="18" charset="0"/>
              </a:rPr>
              <a:t>T</a:t>
            </a:r>
            <a:r>
              <a:rPr sz="2400" spc="-55" dirty="0" err="1">
                <a:solidFill>
                  <a:srgbClr val="372928"/>
                </a:solidFill>
                <a:latin typeface="Verdana Pro Black" panose="020B0A04030504040204" pitchFamily="34" charset="0"/>
                <a:cs typeface="Times New Roman" panose="02020603050405020304" pitchFamily="18" charset="0"/>
              </a:rPr>
              <a:t>raktowania</a:t>
            </a:r>
            <a:endParaRPr sz="2400" dirty="0">
              <a:latin typeface="Verdana Pro Black" panose="020B0A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19801" y="4957779"/>
            <a:ext cx="3592632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l-PL" sz="2000" spc="145" dirty="0">
                <a:solidFill>
                  <a:srgbClr val="372928"/>
                </a:solidFill>
                <a:latin typeface="Verdana Pro Black" panose="020B0A04030504040204" pitchFamily="34" charset="0"/>
                <a:cs typeface="Times New Roman"/>
              </a:rPr>
              <a:t>Wybrane w</a:t>
            </a:r>
            <a:r>
              <a:rPr sz="2000" spc="145" dirty="0" err="1">
                <a:solidFill>
                  <a:srgbClr val="372928"/>
                </a:solidFill>
                <a:latin typeface="Verdana Pro Black" panose="020B0A04030504040204" pitchFamily="34" charset="0"/>
                <a:cs typeface="Times New Roman"/>
              </a:rPr>
              <a:t>yniki</a:t>
            </a:r>
            <a:r>
              <a:rPr sz="2000" spc="145" dirty="0">
                <a:solidFill>
                  <a:srgbClr val="372928"/>
                </a:solidFill>
                <a:latin typeface="Verdana Pro Black" panose="020B0A04030504040204" pitchFamily="34" charset="0"/>
                <a:cs typeface="Times New Roman"/>
              </a:rPr>
              <a:t> </a:t>
            </a:r>
            <a:r>
              <a:rPr sz="2000" spc="185" dirty="0">
                <a:solidFill>
                  <a:srgbClr val="372928"/>
                </a:solidFill>
                <a:latin typeface="Verdana Pro Black" panose="020B0A04030504040204" pitchFamily="34" charset="0"/>
                <a:cs typeface="Times New Roman"/>
              </a:rPr>
              <a:t>badania</a:t>
            </a:r>
            <a:r>
              <a:rPr sz="2000" spc="120" dirty="0">
                <a:solidFill>
                  <a:srgbClr val="372928"/>
                </a:solidFill>
                <a:latin typeface="Verdana Pro Black" panose="020B0A04030504040204" pitchFamily="34" charset="0"/>
                <a:cs typeface="Times New Roman"/>
              </a:rPr>
              <a:t> </a:t>
            </a:r>
            <a:r>
              <a:rPr sz="2000" spc="155" dirty="0">
                <a:solidFill>
                  <a:srgbClr val="372928"/>
                </a:solidFill>
                <a:latin typeface="Verdana Pro Black" panose="020B0A04030504040204" pitchFamily="34" charset="0"/>
                <a:cs typeface="Times New Roman"/>
              </a:rPr>
              <a:t>sondażowego</a:t>
            </a:r>
            <a:endParaRPr sz="2000" dirty="0">
              <a:latin typeface="Verdana Pro Black" panose="020B0A04030504040204" pitchFamily="34" charset="0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555990" cy="7315200"/>
          </a:xfrm>
          <a:custGeom>
            <a:avLst/>
            <a:gdLst/>
            <a:ahLst/>
            <a:cxnLst/>
            <a:rect l="l" t="t" r="r" b="b"/>
            <a:pathLst>
              <a:path w="8555990" h="7315200">
                <a:moveTo>
                  <a:pt x="0" y="7315200"/>
                </a:moveTo>
                <a:lnTo>
                  <a:pt x="8555736" y="7315200"/>
                </a:lnTo>
                <a:lnTo>
                  <a:pt x="8555736" y="0"/>
                </a:lnTo>
                <a:lnTo>
                  <a:pt x="0" y="0"/>
                </a:lnTo>
                <a:lnTo>
                  <a:pt x="0" y="7315200"/>
                </a:lnTo>
                <a:close/>
              </a:path>
            </a:pathLst>
          </a:custGeom>
          <a:solidFill>
            <a:srgbClr val="FFC61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555735" y="0"/>
            <a:ext cx="1198245" cy="7315200"/>
            <a:chOff x="8555735" y="0"/>
            <a:chExt cx="1198245" cy="7315200"/>
          </a:xfrm>
        </p:grpSpPr>
        <p:sp>
          <p:nvSpPr>
            <p:cNvPr id="4" name="object 4"/>
            <p:cNvSpPr/>
            <p:nvPr/>
          </p:nvSpPr>
          <p:spPr>
            <a:xfrm>
              <a:off x="8555735" y="0"/>
              <a:ext cx="1198245" cy="7315200"/>
            </a:xfrm>
            <a:custGeom>
              <a:avLst/>
              <a:gdLst/>
              <a:ahLst/>
              <a:cxnLst/>
              <a:rect l="l" t="t" r="r" b="b"/>
              <a:pathLst>
                <a:path w="1198245" h="7315200">
                  <a:moveTo>
                    <a:pt x="1197854" y="7315199"/>
                  </a:moveTo>
                  <a:lnTo>
                    <a:pt x="0" y="7315199"/>
                  </a:lnTo>
                  <a:lnTo>
                    <a:pt x="0" y="0"/>
                  </a:lnTo>
                  <a:lnTo>
                    <a:pt x="1197854" y="0"/>
                  </a:lnTo>
                  <a:lnTo>
                    <a:pt x="1197854" y="7315199"/>
                  </a:lnTo>
                  <a:close/>
                </a:path>
              </a:pathLst>
            </a:custGeom>
            <a:solidFill>
              <a:srgbClr val="FFF4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713384" y="1372422"/>
              <a:ext cx="752475" cy="752475"/>
            </a:xfrm>
            <a:custGeom>
              <a:avLst/>
              <a:gdLst/>
              <a:ahLst/>
              <a:cxnLst/>
              <a:rect l="l" t="t" r="r" b="b"/>
              <a:pathLst>
                <a:path w="752475" h="752475">
                  <a:moveTo>
                    <a:pt x="376237" y="752475"/>
                  </a:moveTo>
                  <a:lnTo>
                    <a:pt x="330179" y="749646"/>
                  </a:lnTo>
                  <a:lnTo>
                    <a:pt x="284819" y="741200"/>
                  </a:lnTo>
                  <a:lnTo>
                    <a:pt x="240833" y="727265"/>
                  </a:lnTo>
                  <a:lnTo>
                    <a:pt x="198880" y="708050"/>
                  </a:lnTo>
                  <a:lnTo>
                    <a:pt x="159594" y="683842"/>
                  </a:lnTo>
                  <a:lnTo>
                    <a:pt x="123571" y="655012"/>
                  </a:lnTo>
                  <a:lnTo>
                    <a:pt x="91348" y="621988"/>
                  </a:lnTo>
                  <a:lnTo>
                    <a:pt x="63407" y="585264"/>
                  </a:lnTo>
                  <a:lnTo>
                    <a:pt x="40171" y="545396"/>
                  </a:lnTo>
                  <a:lnTo>
                    <a:pt x="21992" y="502989"/>
                  </a:lnTo>
                  <a:lnTo>
                    <a:pt x="9142" y="458674"/>
                  </a:lnTo>
                  <a:lnTo>
                    <a:pt x="1811" y="413115"/>
                  </a:lnTo>
                  <a:lnTo>
                    <a:pt x="0" y="376237"/>
                  </a:lnTo>
                  <a:lnTo>
                    <a:pt x="113" y="367001"/>
                  </a:lnTo>
                  <a:lnTo>
                    <a:pt x="4071" y="321032"/>
                  </a:lnTo>
                  <a:lnTo>
                    <a:pt x="13628" y="275892"/>
                  </a:lnTo>
                  <a:lnTo>
                    <a:pt x="28638" y="232257"/>
                  </a:lnTo>
                  <a:lnTo>
                    <a:pt x="48879" y="190787"/>
                  </a:lnTo>
                  <a:lnTo>
                    <a:pt x="74040" y="152113"/>
                  </a:lnTo>
                  <a:lnTo>
                    <a:pt x="103746" y="116808"/>
                  </a:lnTo>
                  <a:lnTo>
                    <a:pt x="137555" y="85402"/>
                  </a:lnTo>
                  <a:lnTo>
                    <a:pt x="174953" y="58370"/>
                  </a:lnTo>
                  <a:lnTo>
                    <a:pt x="215375" y="36122"/>
                  </a:lnTo>
                  <a:lnTo>
                    <a:pt x="258215" y="18990"/>
                  </a:lnTo>
                  <a:lnTo>
                    <a:pt x="302837" y="7229"/>
                  </a:lnTo>
                  <a:lnTo>
                    <a:pt x="348562" y="1019"/>
                  </a:lnTo>
                  <a:lnTo>
                    <a:pt x="376237" y="0"/>
                  </a:lnTo>
                  <a:lnTo>
                    <a:pt x="385474" y="113"/>
                  </a:lnTo>
                  <a:lnTo>
                    <a:pt x="431443" y="4071"/>
                  </a:lnTo>
                  <a:lnTo>
                    <a:pt x="476582" y="13627"/>
                  </a:lnTo>
                  <a:lnTo>
                    <a:pt x="520218" y="28639"/>
                  </a:lnTo>
                  <a:lnTo>
                    <a:pt x="561687" y="48879"/>
                  </a:lnTo>
                  <a:lnTo>
                    <a:pt x="600362" y="74040"/>
                  </a:lnTo>
                  <a:lnTo>
                    <a:pt x="635667" y="103746"/>
                  </a:lnTo>
                  <a:lnTo>
                    <a:pt x="667073" y="137555"/>
                  </a:lnTo>
                  <a:lnTo>
                    <a:pt x="694105" y="174953"/>
                  </a:lnTo>
                  <a:lnTo>
                    <a:pt x="716353" y="215375"/>
                  </a:lnTo>
                  <a:lnTo>
                    <a:pt x="733485" y="258215"/>
                  </a:lnTo>
                  <a:lnTo>
                    <a:pt x="745246" y="302837"/>
                  </a:lnTo>
                  <a:lnTo>
                    <a:pt x="751456" y="348562"/>
                  </a:lnTo>
                  <a:lnTo>
                    <a:pt x="752475" y="376237"/>
                  </a:lnTo>
                  <a:lnTo>
                    <a:pt x="752362" y="385474"/>
                  </a:lnTo>
                  <a:lnTo>
                    <a:pt x="748404" y="431443"/>
                  </a:lnTo>
                  <a:lnTo>
                    <a:pt x="738847" y="476582"/>
                  </a:lnTo>
                  <a:lnTo>
                    <a:pt x="723835" y="520218"/>
                  </a:lnTo>
                  <a:lnTo>
                    <a:pt x="703596" y="561687"/>
                  </a:lnTo>
                  <a:lnTo>
                    <a:pt x="678434" y="600362"/>
                  </a:lnTo>
                  <a:lnTo>
                    <a:pt x="648729" y="635667"/>
                  </a:lnTo>
                  <a:lnTo>
                    <a:pt x="614920" y="667073"/>
                  </a:lnTo>
                  <a:lnTo>
                    <a:pt x="577521" y="694105"/>
                  </a:lnTo>
                  <a:lnTo>
                    <a:pt x="537100" y="716353"/>
                  </a:lnTo>
                  <a:lnTo>
                    <a:pt x="494259" y="733485"/>
                  </a:lnTo>
                  <a:lnTo>
                    <a:pt x="449638" y="745246"/>
                  </a:lnTo>
                  <a:lnTo>
                    <a:pt x="403912" y="751456"/>
                  </a:lnTo>
                  <a:lnTo>
                    <a:pt x="376237" y="752475"/>
                  </a:lnTo>
                  <a:close/>
                </a:path>
              </a:pathLst>
            </a:custGeom>
            <a:solidFill>
              <a:srgbClr val="FFC6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5388895" y="1068147"/>
            <a:ext cx="10160" cy="5686425"/>
          </a:xfrm>
          <a:custGeom>
            <a:avLst/>
            <a:gdLst/>
            <a:ahLst/>
            <a:cxnLst/>
            <a:rect l="l" t="t" r="r" b="b"/>
            <a:pathLst>
              <a:path w="10160" h="5686425">
                <a:moveTo>
                  <a:pt x="9536" y="5686274"/>
                </a:moveTo>
                <a:lnTo>
                  <a:pt x="0" y="5686274"/>
                </a:lnTo>
                <a:lnTo>
                  <a:pt x="0" y="0"/>
                </a:lnTo>
                <a:lnTo>
                  <a:pt x="9536" y="0"/>
                </a:lnTo>
                <a:lnTo>
                  <a:pt x="9536" y="5686274"/>
                </a:lnTo>
                <a:close/>
              </a:path>
            </a:pathLst>
          </a:custGeom>
          <a:solidFill>
            <a:srgbClr val="4E403D">
              <a:alpha val="247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74722" y="1068147"/>
            <a:ext cx="10160" cy="5686425"/>
          </a:xfrm>
          <a:custGeom>
            <a:avLst/>
            <a:gdLst/>
            <a:ahLst/>
            <a:cxnLst/>
            <a:rect l="l" t="t" r="r" b="b"/>
            <a:pathLst>
              <a:path w="10160" h="5686425">
                <a:moveTo>
                  <a:pt x="9536" y="5686274"/>
                </a:moveTo>
                <a:lnTo>
                  <a:pt x="0" y="5686274"/>
                </a:lnTo>
                <a:lnTo>
                  <a:pt x="0" y="0"/>
                </a:lnTo>
                <a:lnTo>
                  <a:pt x="9536" y="0"/>
                </a:lnTo>
                <a:lnTo>
                  <a:pt x="9536" y="5686274"/>
                </a:lnTo>
                <a:close/>
              </a:path>
            </a:pathLst>
          </a:custGeom>
          <a:solidFill>
            <a:srgbClr val="4E403D">
              <a:alpha val="247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60546" y="1068147"/>
            <a:ext cx="10160" cy="5686425"/>
          </a:xfrm>
          <a:custGeom>
            <a:avLst/>
            <a:gdLst/>
            <a:ahLst/>
            <a:cxnLst/>
            <a:rect l="l" t="t" r="r" b="b"/>
            <a:pathLst>
              <a:path w="10159" h="5686425">
                <a:moveTo>
                  <a:pt x="9536" y="5686274"/>
                </a:moveTo>
                <a:lnTo>
                  <a:pt x="0" y="5686274"/>
                </a:lnTo>
                <a:lnTo>
                  <a:pt x="0" y="0"/>
                </a:lnTo>
                <a:lnTo>
                  <a:pt x="9536" y="0"/>
                </a:lnTo>
                <a:lnTo>
                  <a:pt x="9536" y="5686274"/>
                </a:lnTo>
                <a:close/>
              </a:path>
            </a:pathLst>
          </a:custGeom>
          <a:solidFill>
            <a:srgbClr val="4E403D">
              <a:alpha val="247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46372" y="1068147"/>
            <a:ext cx="10160" cy="5686425"/>
          </a:xfrm>
          <a:custGeom>
            <a:avLst/>
            <a:gdLst/>
            <a:ahLst/>
            <a:cxnLst/>
            <a:rect l="l" t="t" r="r" b="b"/>
            <a:pathLst>
              <a:path w="10159" h="5686425">
                <a:moveTo>
                  <a:pt x="9536" y="5686274"/>
                </a:moveTo>
                <a:lnTo>
                  <a:pt x="0" y="5686274"/>
                </a:lnTo>
                <a:lnTo>
                  <a:pt x="0" y="0"/>
                </a:lnTo>
                <a:lnTo>
                  <a:pt x="9536" y="0"/>
                </a:lnTo>
                <a:lnTo>
                  <a:pt x="9536" y="5686274"/>
                </a:lnTo>
                <a:close/>
              </a:path>
            </a:pathLst>
          </a:custGeom>
          <a:solidFill>
            <a:srgbClr val="4E403D">
              <a:alpha val="247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246711" y="6814415"/>
            <a:ext cx="294005" cy="2254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00" spc="275" dirty="0">
                <a:solidFill>
                  <a:srgbClr val="4E403D"/>
                </a:solidFill>
                <a:latin typeface="Times New Roman"/>
                <a:cs typeface="Times New Roman"/>
              </a:rPr>
              <a:t>0</a:t>
            </a:r>
            <a:r>
              <a:rPr sz="1300" spc="100" dirty="0">
                <a:solidFill>
                  <a:srgbClr val="4E403D"/>
                </a:solidFill>
                <a:latin typeface="Times New Roman"/>
                <a:cs typeface="Times New Roman"/>
              </a:rPr>
              <a:t>%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23524" y="6814415"/>
            <a:ext cx="509905" cy="2254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00" spc="110" dirty="0">
                <a:solidFill>
                  <a:srgbClr val="4E403D"/>
                </a:solidFill>
                <a:latin typeface="Times New Roman"/>
                <a:cs typeface="Times New Roman"/>
              </a:rPr>
              <a:t>2</a:t>
            </a:r>
            <a:r>
              <a:rPr sz="1300" spc="275" dirty="0">
                <a:solidFill>
                  <a:srgbClr val="4E403D"/>
                </a:solidFill>
                <a:latin typeface="Times New Roman"/>
                <a:cs typeface="Times New Roman"/>
              </a:rPr>
              <a:t>00</a:t>
            </a:r>
            <a:r>
              <a:rPr sz="1300" spc="100" dirty="0">
                <a:solidFill>
                  <a:srgbClr val="4E403D"/>
                </a:solidFill>
                <a:latin typeface="Times New Roman"/>
                <a:cs typeface="Times New Roman"/>
              </a:rPr>
              <a:t>%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06104" y="6814415"/>
            <a:ext cx="514350" cy="2254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00" spc="145" dirty="0">
                <a:solidFill>
                  <a:srgbClr val="4E403D"/>
                </a:solidFill>
                <a:latin typeface="Times New Roman"/>
                <a:cs typeface="Times New Roman"/>
              </a:rPr>
              <a:t>4</a:t>
            </a:r>
            <a:r>
              <a:rPr sz="1300" spc="275" dirty="0">
                <a:solidFill>
                  <a:srgbClr val="4E403D"/>
                </a:solidFill>
                <a:latin typeface="Times New Roman"/>
                <a:cs typeface="Times New Roman"/>
              </a:rPr>
              <a:t>00</a:t>
            </a:r>
            <a:r>
              <a:rPr sz="1300" spc="100" dirty="0">
                <a:solidFill>
                  <a:srgbClr val="4E403D"/>
                </a:solidFill>
                <a:latin typeface="Times New Roman"/>
                <a:cs typeface="Times New Roman"/>
              </a:rPr>
              <a:t>%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790054" y="6814415"/>
            <a:ext cx="516255" cy="2254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00" spc="155" dirty="0">
                <a:solidFill>
                  <a:srgbClr val="4E403D"/>
                </a:solidFill>
                <a:latin typeface="Times New Roman"/>
                <a:cs typeface="Times New Roman"/>
              </a:rPr>
              <a:t>6</a:t>
            </a:r>
            <a:r>
              <a:rPr sz="1300" spc="275" dirty="0">
                <a:solidFill>
                  <a:srgbClr val="4E403D"/>
                </a:solidFill>
                <a:latin typeface="Times New Roman"/>
                <a:cs typeface="Times New Roman"/>
              </a:rPr>
              <a:t>00</a:t>
            </a:r>
            <a:r>
              <a:rPr sz="1300" spc="100" dirty="0">
                <a:solidFill>
                  <a:srgbClr val="4E403D"/>
                </a:solidFill>
                <a:latin typeface="Times New Roman"/>
                <a:cs typeface="Times New Roman"/>
              </a:rPr>
              <a:t>%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5529" y="1114655"/>
            <a:ext cx="4692650" cy="2516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10"/>
              </a:spcBef>
            </a:pPr>
            <a:r>
              <a:rPr sz="1300" spc="135" dirty="0">
                <a:solidFill>
                  <a:srgbClr val="4E403D"/>
                </a:solidFill>
                <a:latin typeface="Times New Roman"/>
                <a:cs typeface="Times New Roman"/>
              </a:rPr>
              <a:t>Nadmierne </a:t>
            </a:r>
            <a:r>
              <a:rPr sz="1300" spc="110" dirty="0">
                <a:solidFill>
                  <a:srgbClr val="4E403D"/>
                </a:solidFill>
                <a:latin typeface="Times New Roman"/>
                <a:cs typeface="Times New Roman"/>
              </a:rPr>
              <a:t>obciążenie </a:t>
            </a:r>
            <a:r>
              <a:rPr sz="1300" spc="130" dirty="0">
                <a:solidFill>
                  <a:srgbClr val="4E403D"/>
                </a:solidFill>
                <a:latin typeface="Times New Roman"/>
                <a:cs typeface="Times New Roman"/>
              </a:rPr>
              <a:t>zadaniami w </a:t>
            </a:r>
            <a:r>
              <a:rPr sz="1300" spc="125" dirty="0">
                <a:solidFill>
                  <a:srgbClr val="4E403D"/>
                </a:solidFill>
                <a:latin typeface="Times New Roman"/>
                <a:cs typeface="Times New Roman"/>
              </a:rPr>
              <a:t>porównaniu </a:t>
            </a:r>
            <a:r>
              <a:rPr sz="1300" spc="95" dirty="0">
                <a:solidFill>
                  <a:srgbClr val="4E403D"/>
                </a:solidFill>
                <a:latin typeface="Times New Roman"/>
                <a:cs typeface="Times New Roman"/>
              </a:rPr>
              <a:t>z</a:t>
            </a:r>
            <a:r>
              <a:rPr sz="1300" spc="10" dirty="0">
                <a:solidFill>
                  <a:srgbClr val="4E403D"/>
                </a:solidFill>
                <a:latin typeface="Times New Roman"/>
                <a:cs typeface="Times New Roman"/>
              </a:rPr>
              <a:t> </a:t>
            </a:r>
            <a:r>
              <a:rPr sz="1300" spc="120" dirty="0">
                <a:solidFill>
                  <a:srgbClr val="4E403D"/>
                </a:solidFill>
                <a:latin typeface="Times New Roman"/>
                <a:cs typeface="Times New Roman"/>
              </a:rPr>
              <a:t>innymi</a:t>
            </a: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 dirty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1300" spc="114" dirty="0">
                <a:solidFill>
                  <a:srgbClr val="4E403D"/>
                </a:solidFill>
                <a:latin typeface="Times New Roman"/>
                <a:cs typeface="Times New Roman"/>
              </a:rPr>
              <a:t>Niestosowne </a:t>
            </a:r>
            <a:r>
              <a:rPr sz="1300" spc="135" dirty="0">
                <a:solidFill>
                  <a:srgbClr val="4E403D"/>
                </a:solidFill>
                <a:latin typeface="Times New Roman"/>
                <a:cs typeface="Times New Roman"/>
              </a:rPr>
              <a:t>komentarze/żarty/wulgaryzmy </a:t>
            </a:r>
            <a:r>
              <a:rPr sz="1300" spc="114" dirty="0">
                <a:solidFill>
                  <a:srgbClr val="4E403D"/>
                </a:solidFill>
                <a:latin typeface="Times New Roman"/>
                <a:cs typeface="Times New Roman"/>
              </a:rPr>
              <a:t>wobec</a:t>
            </a:r>
            <a:r>
              <a:rPr sz="1300" spc="160" dirty="0">
                <a:solidFill>
                  <a:srgbClr val="4E403D"/>
                </a:solidFill>
                <a:latin typeface="Times New Roman"/>
                <a:cs typeface="Times New Roman"/>
              </a:rPr>
              <a:t> </a:t>
            </a:r>
            <a:r>
              <a:rPr sz="1300" spc="130" dirty="0">
                <a:solidFill>
                  <a:srgbClr val="4E403D"/>
                </a:solidFill>
                <a:latin typeface="Times New Roman"/>
                <a:cs typeface="Times New Roman"/>
              </a:rPr>
              <a:t>mnie.</a:t>
            </a:r>
            <a:endParaRPr sz="1300" dirty="0">
              <a:latin typeface="Times New Roman"/>
              <a:cs typeface="Times New Roman"/>
            </a:endParaRPr>
          </a:p>
          <a:p>
            <a:pPr marL="1159510" marR="5080" indent="1451610" algn="r">
              <a:lnSpc>
                <a:spcPct val="192700"/>
              </a:lnSpc>
              <a:spcBef>
                <a:spcPts val="5"/>
              </a:spcBef>
            </a:pPr>
            <a:r>
              <a:rPr sz="1300" spc="110" dirty="0">
                <a:solidFill>
                  <a:srgbClr val="4E403D"/>
                </a:solidFill>
                <a:latin typeface="Times New Roman"/>
                <a:cs typeface="Times New Roman"/>
              </a:rPr>
              <a:t>Ignorowanie</a:t>
            </a:r>
            <a:r>
              <a:rPr sz="1300" spc="100" dirty="0">
                <a:solidFill>
                  <a:srgbClr val="4E403D"/>
                </a:solidFill>
                <a:latin typeface="Times New Roman"/>
                <a:cs typeface="Times New Roman"/>
              </a:rPr>
              <a:t> </a:t>
            </a:r>
            <a:r>
              <a:rPr sz="1300" spc="95" dirty="0">
                <a:solidFill>
                  <a:srgbClr val="4E403D"/>
                </a:solidFill>
                <a:latin typeface="Times New Roman"/>
                <a:cs typeface="Times New Roman"/>
              </a:rPr>
              <a:t>mojej</a:t>
            </a:r>
            <a:r>
              <a:rPr sz="1300" spc="100" dirty="0">
                <a:solidFill>
                  <a:srgbClr val="4E403D"/>
                </a:solidFill>
                <a:latin typeface="Times New Roman"/>
                <a:cs typeface="Times New Roman"/>
              </a:rPr>
              <a:t> </a:t>
            </a:r>
            <a:r>
              <a:rPr sz="1300" spc="95" dirty="0">
                <a:solidFill>
                  <a:srgbClr val="4E403D"/>
                </a:solidFill>
                <a:latin typeface="Times New Roman"/>
                <a:cs typeface="Times New Roman"/>
              </a:rPr>
              <a:t>opinii. </a:t>
            </a:r>
            <a:r>
              <a:rPr sz="1300" spc="110" dirty="0">
                <a:solidFill>
                  <a:srgbClr val="4E403D"/>
                </a:solidFill>
                <a:latin typeface="Times New Roman"/>
                <a:cs typeface="Times New Roman"/>
              </a:rPr>
              <a:t> </a:t>
            </a:r>
            <a:r>
              <a:rPr sz="1300" spc="114" dirty="0">
                <a:solidFill>
                  <a:srgbClr val="4E403D"/>
                </a:solidFill>
                <a:latin typeface="Times New Roman"/>
                <a:cs typeface="Times New Roman"/>
              </a:rPr>
              <a:t>Agresywne </a:t>
            </a:r>
            <a:r>
              <a:rPr sz="1300" spc="125" dirty="0">
                <a:solidFill>
                  <a:srgbClr val="4E403D"/>
                </a:solidFill>
                <a:latin typeface="Times New Roman"/>
                <a:cs typeface="Times New Roman"/>
              </a:rPr>
              <a:t>zachowanie </a:t>
            </a:r>
            <a:r>
              <a:rPr sz="1300" spc="114" dirty="0">
                <a:solidFill>
                  <a:srgbClr val="4E403D"/>
                </a:solidFill>
                <a:latin typeface="Times New Roman"/>
                <a:cs typeface="Times New Roman"/>
              </a:rPr>
              <a:t>wobec </a:t>
            </a:r>
            <a:r>
              <a:rPr sz="1300" spc="95" dirty="0">
                <a:solidFill>
                  <a:srgbClr val="4E403D"/>
                </a:solidFill>
                <a:latin typeface="Times New Roman"/>
                <a:cs typeface="Times New Roman"/>
              </a:rPr>
              <a:t>mojej</a:t>
            </a:r>
            <a:r>
              <a:rPr sz="1300" spc="40" dirty="0">
                <a:solidFill>
                  <a:srgbClr val="4E403D"/>
                </a:solidFill>
                <a:latin typeface="Times New Roman"/>
                <a:cs typeface="Times New Roman"/>
              </a:rPr>
              <a:t> </a:t>
            </a:r>
            <a:r>
              <a:rPr sz="1300" spc="100" dirty="0">
                <a:solidFill>
                  <a:srgbClr val="4E403D"/>
                </a:solidFill>
                <a:latin typeface="Times New Roman"/>
                <a:cs typeface="Times New Roman"/>
              </a:rPr>
              <a:t>osoby.</a:t>
            </a:r>
            <a:endParaRPr sz="1300" dirty="0">
              <a:latin typeface="Times New Roman"/>
              <a:cs typeface="Times New Roman"/>
            </a:endParaRPr>
          </a:p>
          <a:p>
            <a:pPr marL="671195" marR="5080" indent="1720850" algn="r">
              <a:lnSpc>
                <a:spcPct val="192700"/>
              </a:lnSpc>
            </a:pPr>
            <a:r>
              <a:rPr sz="1300" spc="105" dirty="0">
                <a:solidFill>
                  <a:srgbClr val="4E403D"/>
                </a:solidFill>
                <a:latin typeface="Times New Roman"/>
                <a:cs typeface="Times New Roman"/>
              </a:rPr>
              <a:t>Blokowanie</a:t>
            </a:r>
            <a:r>
              <a:rPr sz="1300" spc="80" dirty="0">
                <a:solidFill>
                  <a:srgbClr val="4E403D"/>
                </a:solidFill>
                <a:latin typeface="Times New Roman"/>
                <a:cs typeface="Times New Roman"/>
              </a:rPr>
              <a:t> </a:t>
            </a:r>
            <a:r>
              <a:rPr sz="1300" spc="100" dirty="0">
                <a:solidFill>
                  <a:srgbClr val="4E403D"/>
                </a:solidFill>
                <a:latin typeface="Times New Roman"/>
                <a:cs typeface="Times New Roman"/>
              </a:rPr>
              <a:t>mojego</a:t>
            </a:r>
            <a:r>
              <a:rPr sz="1300" spc="80" dirty="0">
                <a:solidFill>
                  <a:srgbClr val="4E403D"/>
                </a:solidFill>
                <a:latin typeface="Times New Roman"/>
                <a:cs typeface="Times New Roman"/>
              </a:rPr>
              <a:t> </a:t>
            </a:r>
            <a:r>
              <a:rPr sz="1300" spc="135" dirty="0">
                <a:solidFill>
                  <a:srgbClr val="4E403D"/>
                </a:solidFill>
                <a:latin typeface="Times New Roman"/>
                <a:cs typeface="Times New Roman"/>
              </a:rPr>
              <a:t>awansu. </a:t>
            </a:r>
            <a:r>
              <a:rPr sz="1300" spc="110" dirty="0">
                <a:solidFill>
                  <a:srgbClr val="4E403D"/>
                </a:solidFill>
                <a:latin typeface="Times New Roman"/>
                <a:cs typeface="Times New Roman"/>
              </a:rPr>
              <a:t> </a:t>
            </a:r>
            <a:r>
              <a:rPr sz="1300" spc="114" dirty="0">
                <a:solidFill>
                  <a:srgbClr val="4E403D"/>
                </a:solidFill>
                <a:latin typeface="Times New Roman"/>
                <a:cs typeface="Times New Roman"/>
              </a:rPr>
              <a:t>Ograniczanie </a:t>
            </a:r>
            <a:r>
              <a:rPr sz="1300" spc="125" dirty="0">
                <a:solidFill>
                  <a:srgbClr val="4E403D"/>
                </a:solidFill>
                <a:latin typeface="Times New Roman"/>
                <a:cs typeface="Times New Roman"/>
              </a:rPr>
              <a:t>mi dostępu </a:t>
            </a:r>
            <a:r>
              <a:rPr sz="1300" spc="105" dirty="0">
                <a:solidFill>
                  <a:srgbClr val="4E403D"/>
                </a:solidFill>
                <a:latin typeface="Times New Roman"/>
                <a:cs typeface="Times New Roman"/>
              </a:rPr>
              <a:t>do źródeł</a:t>
            </a:r>
            <a:r>
              <a:rPr sz="1300" spc="65" dirty="0">
                <a:solidFill>
                  <a:srgbClr val="4E403D"/>
                </a:solidFill>
                <a:latin typeface="Times New Roman"/>
                <a:cs typeface="Times New Roman"/>
              </a:rPr>
              <a:t> </a:t>
            </a:r>
            <a:r>
              <a:rPr sz="1300" spc="125" dirty="0">
                <a:solidFill>
                  <a:srgbClr val="4E403D"/>
                </a:solidFill>
                <a:latin typeface="Times New Roman"/>
                <a:cs typeface="Times New Roman"/>
              </a:rPr>
              <a:t>finansowania.</a:t>
            </a: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 dirty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1300" spc="114" dirty="0">
                <a:solidFill>
                  <a:srgbClr val="4E403D"/>
                </a:solidFill>
                <a:latin typeface="Times New Roman"/>
                <a:cs typeface="Times New Roman"/>
              </a:rPr>
              <a:t>Molestowanie</a:t>
            </a:r>
            <a:r>
              <a:rPr sz="1300" spc="80" dirty="0">
                <a:solidFill>
                  <a:srgbClr val="4E403D"/>
                </a:solidFill>
                <a:latin typeface="Times New Roman"/>
                <a:cs typeface="Times New Roman"/>
              </a:rPr>
              <a:t> </a:t>
            </a:r>
            <a:r>
              <a:rPr sz="1300" spc="120" dirty="0">
                <a:solidFill>
                  <a:srgbClr val="4E403D"/>
                </a:solidFill>
                <a:latin typeface="Times New Roman"/>
                <a:cs typeface="Times New Roman"/>
              </a:rPr>
              <a:t>seksualne.</a:t>
            </a:r>
            <a:endParaRPr sz="130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98204" y="3787690"/>
            <a:ext cx="3569970" cy="2254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00" spc="110" dirty="0">
                <a:solidFill>
                  <a:srgbClr val="4E403D"/>
                </a:solidFill>
                <a:latin typeface="Times New Roman"/>
                <a:cs typeface="Times New Roman"/>
              </a:rPr>
              <a:t>Nierówność </a:t>
            </a:r>
            <a:r>
              <a:rPr sz="1300" spc="120" dirty="0">
                <a:solidFill>
                  <a:srgbClr val="4E403D"/>
                </a:solidFill>
                <a:latin typeface="Times New Roman"/>
                <a:cs typeface="Times New Roman"/>
              </a:rPr>
              <a:t>zarobków, </a:t>
            </a:r>
            <a:r>
              <a:rPr sz="1300" spc="125" dirty="0">
                <a:solidFill>
                  <a:srgbClr val="4E403D"/>
                </a:solidFill>
                <a:latin typeface="Times New Roman"/>
                <a:cs typeface="Times New Roman"/>
              </a:rPr>
              <a:t>nagród,</a:t>
            </a:r>
            <a:r>
              <a:rPr sz="1300" spc="85" dirty="0">
                <a:solidFill>
                  <a:srgbClr val="4E403D"/>
                </a:solidFill>
                <a:latin typeface="Times New Roman"/>
                <a:cs typeface="Times New Roman"/>
              </a:rPr>
              <a:t> </a:t>
            </a:r>
            <a:r>
              <a:rPr sz="1300" spc="120" dirty="0">
                <a:solidFill>
                  <a:srgbClr val="4E403D"/>
                </a:solidFill>
                <a:latin typeface="Times New Roman"/>
                <a:cs typeface="Times New Roman"/>
              </a:rPr>
              <a:t>stypendiów.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66835" y="4169574"/>
            <a:ext cx="3601085" cy="2254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00" spc="120" dirty="0">
                <a:solidFill>
                  <a:srgbClr val="4E403D"/>
                </a:solidFill>
                <a:latin typeface="Times New Roman"/>
                <a:cs typeface="Times New Roman"/>
              </a:rPr>
              <a:t>Nierówne </a:t>
            </a:r>
            <a:r>
              <a:rPr sz="1300" spc="140" dirty="0">
                <a:solidFill>
                  <a:srgbClr val="4E403D"/>
                </a:solidFill>
                <a:latin typeface="Times New Roman"/>
                <a:cs typeface="Times New Roman"/>
              </a:rPr>
              <a:t>traktowanie </a:t>
            </a:r>
            <a:r>
              <a:rPr sz="1300" spc="130" dirty="0">
                <a:solidFill>
                  <a:srgbClr val="4E403D"/>
                </a:solidFill>
                <a:latin typeface="Times New Roman"/>
                <a:cs typeface="Times New Roman"/>
              </a:rPr>
              <a:t>w </a:t>
            </a:r>
            <a:r>
              <a:rPr sz="1300" spc="110" dirty="0">
                <a:solidFill>
                  <a:srgbClr val="4E403D"/>
                </a:solidFill>
                <a:latin typeface="Times New Roman"/>
                <a:cs typeface="Times New Roman"/>
              </a:rPr>
              <a:t>procesie</a:t>
            </a:r>
            <a:r>
              <a:rPr sz="1300" spc="30" dirty="0">
                <a:solidFill>
                  <a:srgbClr val="4E403D"/>
                </a:solidFill>
                <a:latin typeface="Times New Roman"/>
                <a:cs typeface="Times New Roman"/>
              </a:rPr>
              <a:t> </a:t>
            </a:r>
            <a:r>
              <a:rPr sz="1300" spc="114" dirty="0">
                <a:solidFill>
                  <a:srgbClr val="4E403D"/>
                </a:solidFill>
                <a:latin typeface="Times New Roman"/>
                <a:cs typeface="Times New Roman"/>
              </a:rPr>
              <a:t>rekrutacji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2994" y="4551428"/>
            <a:ext cx="4994910" cy="2254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00" spc="105" dirty="0">
                <a:solidFill>
                  <a:srgbClr val="4E403D"/>
                </a:solidFill>
                <a:latin typeface="Times New Roman"/>
                <a:cs typeface="Times New Roman"/>
              </a:rPr>
              <a:t>Pomijanie </a:t>
            </a:r>
            <a:r>
              <a:rPr sz="1300" spc="135" dirty="0">
                <a:solidFill>
                  <a:srgbClr val="4E403D"/>
                </a:solidFill>
                <a:latin typeface="Times New Roman"/>
                <a:cs typeface="Times New Roman"/>
              </a:rPr>
              <a:t>mnie </a:t>
            </a:r>
            <a:r>
              <a:rPr sz="1300" spc="130" dirty="0">
                <a:solidFill>
                  <a:srgbClr val="4E403D"/>
                </a:solidFill>
                <a:latin typeface="Times New Roman"/>
                <a:cs typeface="Times New Roman"/>
              </a:rPr>
              <a:t>w </a:t>
            </a:r>
            <a:r>
              <a:rPr sz="1300" spc="125" dirty="0">
                <a:solidFill>
                  <a:srgbClr val="4E403D"/>
                </a:solidFill>
                <a:latin typeface="Times New Roman"/>
                <a:cs typeface="Times New Roman"/>
              </a:rPr>
              <a:t>przyznawaniu </a:t>
            </a:r>
            <a:r>
              <a:rPr sz="1300" spc="114" dirty="0">
                <a:solidFill>
                  <a:srgbClr val="4E403D"/>
                </a:solidFill>
                <a:latin typeface="Times New Roman"/>
                <a:cs typeface="Times New Roman"/>
              </a:rPr>
              <a:t>premii, </a:t>
            </a:r>
            <a:r>
              <a:rPr sz="1300" spc="125" dirty="0">
                <a:solidFill>
                  <a:srgbClr val="4E403D"/>
                </a:solidFill>
                <a:latin typeface="Times New Roman"/>
                <a:cs typeface="Times New Roman"/>
              </a:rPr>
              <a:t>nagród,</a:t>
            </a:r>
            <a:r>
              <a:rPr sz="1300" spc="60" dirty="0">
                <a:solidFill>
                  <a:srgbClr val="4E403D"/>
                </a:solidFill>
                <a:latin typeface="Times New Roman"/>
                <a:cs typeface="Times New Roman"/>
              </a:rPr>
              <a:t> </a:t>
            </a:r>
            <a:r>
              <a:rPr sz="1300" spc="120" dirty="0">
                <a:solidFill>
                  <a:srgbClr val="4E403D"/>
                </a:solidFill>
                <a:latin typeface="Times New Roman"/>
                <a:cs typeface="Times New Roman"/>
              </a:rPr>
              <a:t>stypendiów.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13479" y="4933281"/>
            <a:ext cx="5054600" cy="17526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10"/>
              </a:spcBef>
            </a:pPr>
            <a:r>
              <a:rPr sz="1300" spc="110" dirty="0">
                <a:solidFill>
                  <a:srgbClr val="4E403D"/>
                </a:solidFill>
                <a:latin typeface="Times New Roman"/>
                <a:cs typeface="Times New Roman"/>
              </a:rPr>
              <a:t>Przypisywanie </a:t>
            </a:r>
            <a:r>
              <a:rPr sz="1300" spc="114" dirty="0">
                <a:solidFill>
                  <a:srgbClr val="4E403D"/>
                </a:solidFill>
                <a:latin typeface="Times New Roman"/>
                <a:cs typeface="Times New Roman"/>
              </a:rPr>
              <a:t>moich </a:t>
            </a:r>
            <a:r>
              <a:rPr sz="1300" spc="105" dirty="0">
                <a:solidFill>
                  <a:srgbClr val="4E403D"/>
                </a:solidFill>
                <a:latin typeface="Times New Roman"/>
                <a:cs typeface="Times New Roman"/>
              </a:rPr>
              <a:t>zasług </a:t>
            </a:r>
            <a:r>
              <a:rPr sz="1300" spc="130" dirty="0">
                <a:solidFill>
                  <a:srgbClr val="4E403D"/>
                </a:solidFill>
                <a:latin typeface="Times New Roman"/>
                <a:cs typeface="Times New Roman"/>
              </a:rPr>
              <a:t>innym</a:t>
            </a:r>
            <a:r>
              <a:rPr sz="1300" spc="95" dirty="0">
                <a:solidFill>
                  <a:srgbClr val="4E403D"/>
                </a:solidFill>
                <a:latin typeface="Times New Roman"/>
                <a:cs typeface="Times New Roman"/>
              </a:rPr>
              <a:t> </a:t>
            </a:r>
            <a:r>
              <a:rPr sz="1300" spc="114" dirty="0">
                <a:solidFill>
                  <a:srgbClr val="4E403D"/>
                </a:solidFill>
                <a:latin typeface="Times New Roman"/>
                <a:cs typeface="Times New Roman"/>
              </a:rPr>
              <a:t>osobom.</a:t>
            </a:r>
            <a:endParaRPr sz="1300">
              <a:latin typeface="Times New Roman"/>
              <a:cs typeface="Times New Roman"/>
            </a:endParaRPr>
          </a:p>
          <a:p>
            <a:pPr marL="163830" marR="5080" indent="638810" algn="r">
              <a:lnSpc>
                <a:spcPct val="192700"/>
              </a:lnSpc>
            </a:pPr>
            <a:r>
              <a:rPr sz="1300" spc="105" dirty="0">
                <a:solidFill>
                  <a:srgbClr val="4E403D"/>
                </a:solidFill>
                <a:latin typeface="Times New Roman"/>
                <a:cs typeface="Times New Roman"/>
              </a:rPr>
              <a:t>Przydzielanie </a:t>
            </a:r>
            <a:r>
              <a:rPr sz="1300" spc="125" dirty="0">
                <a:solidFill>
                  <a:srgbClr val="4E403D"/>
                </a:solidFill>
                <a:latin typeface="Times New Roman"/>
                <a:cs typeface="Times New Roman"/>
              </a:rPr>
              <a:t>mi </a:t>
            </a:r>
            <a:r>
              <a:rPr sz="1300" spc="140" dirty="0">
                <a:solidFill>
                  <a:srgbClr val="4E403D"/>
                </a:solidFill>
                <a:latin typeface="Times New Roman"/>
                <a:cs typeface="Times New Roman"/>
              </a:rPr>
              <a:t>zadań </a:t>
            </a:r>
            <a:r>
              <a:rPr sz="1300" spc="100" dirty="0">
                <a:solidFill>
                  <a:srgbClr val="4E403D"/>
                </a:solidFill>
                <a:latin typeface="Times New Roman"/>
                <a:cs typeface="Times New Roman"/>
              </a:rPr>
              <a:t>powyżej</a:t>
            </a:r>
            <a:r>
              <a:rPr sz="1300" spc="70" dirty="0">
                <a:solidFill>
                  <a:srgbClr val="4E403D"/>
                </a:solidFill>
                <a:latin typeface="Times New Roman"/>
                <a:cs typeface="Times New Roman"/>
              </a:rPr>
              <a:t> </a:t>
            </a:r>
            <a:r>
              <a:rPr sz="1300" spc="114" dirty="0">
                <a:solidFill>
                  <a:srgbClr val="4E403D"/>
                </a:solidFill>
                <a:latin typeface="Times New Roman"/>
                <a:cs typeface="Times New Roman"/>
              </a:rPr>
              <a:t>moich</a:t>
            </a:r>
            <a:r>
              <a:rPr sz="1300" spc="110" dirty="0">
                <a:solidFill>
                  <a:srgbClr val="4E403D"/>
                </a:solidFill>
                <a:latin typeface="Times New Roman"/>
                <a:cs typeface="Times New Roman"/>
              </a:rPr>
              <a:t> </a:t>
            </a:r>
            <a:r>
              <a:rPr sz="1300" spc="120" dirty="0">
                <a:solidFill>
                  <a:srgbClr val="4E403D"/>
                </a:solidFill>
                <a:latin typeface="Times New Roman"/>
                <a:cs typeface="Times New Roman"/>
              </a:rPr>
              <a:t>kompetencji. </a:t>
            </a:r>
            <a:r>
              <a:rPr sz="1300" spc="110" dirty="0">
                <a:solidFill>
                  <a:srgbClr val="4E403D"/>
                </a:solidFill>
                <a:latin typeface="Times New Roman"/>
                <a:cs typeface="Times New Roman"/>
              </a:rPr>
              <a:t> Publikowanie </a:t>
            </a:r>
            <a:r>
              <a:rPr sz="1300" spc="105" dirty="0">
                <a:solidFill>
                  <a:srgbClr val="4E403D"/>
                </a:solidFill>
                <a:latin typeface="Times New Roman"/>
                <a:cs typeface="Times New Roman"/>
              </a:rPr>
              <a:t>obraźliwych </a:t>
            </a:r>
            <a:r>
              <a:rPr sz="1300" spc="114" dirty="0">
                <a:solidFill>
                  <a:srgbClr val="4E403D"/>
                </a:solidFill>
                <a:latin typeface="Times New Roman"/>
                <a:cs typeface="Times New Roman"/>
              </a:rPr>
              <a:t>treści </a:t>
            </a:r>
            <a:r>
              <a:rPr sz="1300" spc="130" dirty="0">
                <a:solidFill>
                  <a:srgbClr val="4E403D"/>
                </a:solidFill>
                <a:latin typeface="Times New Roman"/>
                <a:cs typeface="Times New Roman"/>
              </a:rPr>
              <a:t>w </a:t>
            </a:r>
            <a:r>
              <a:rPr sz="1300" spc="120" dirty="0">
                <a:solidFill>
                  <a:srgbClr val="4E403D"/>
                </a:solidFill>
                <a:latin typeface="Times New Roman"/>
                <a:cs typeface="Times New Roman"/>
              </a:rPr>
              <a:t>internecie </a:t>
            </a:r>
            <a:r>
              <a:rPr sz="1300" spc="165" dirty="0">
                <a:solidFill>
                  <a:srgbClr val="4E403D"/>
                </a:solidFill>
                <a:latin typeface="Times New Roman"/>
                <a:cs typeface="Times New Roman"/>
              </a:rPr>
              <a:t>na </a:t>
            </a:r>
            <a:r>
              <a:rPr sz="1300" spc="105" dirty="0">
                <a:solidFill>
                  <a:srgbClr val="4E403D"/>
                </a:solidFill>
                <a:latin typeface="Times New Roman"/>
                <a:cs typeface="Times New Roman"/>
              </a:rPr>
              <a:t>mój</a:t>
            </a:r>
            <a:r>
              <a:rPr sz="1300" spc="85" dirty="0">
                <a:solidFill>
                  <a:srgbClr val="4E403D"/>
                </a:solidFill>
                <a:latin typeface="Times New Roman"/>
                <a:cs typeface="Times New Roman"/>
              </a:rPr>
              <a:t> </a:t>
            </a:r>
            <a:r>
              <a:rPr sz="1300" spc="155" dirty="0">
                <a:solidFill>
                  <a:srgbClr val="4E403D"/>
                </a:solidFill>
                <a:latin typeface="Times New Roman"/>
                <a:cs typeface="Times New Roman"/>
              </a:rPr>
              <a:t>temat.</a:t>
            </a:r>
            <a:endParaRPr sz="1300">
              <a:latin typeface="Times New Roman"/>
              <a:cs typeface="Times New Roman"/>
            </a:endParaRPr>
          </a:p>
          <a:p>
            <a:pPr marL="12700" marR="5080" indent="2483485" algn="r">
              <a:lnSpc>
                <a:spcPct val="192800"/>
              </a:lnSpc>
            </a:pPr>
            <a:r>
              <a:rPr sz="1300" spc="120" dirty="0">
                <a:solidFill>
                  <a:srgbClr val="4E403D"/>
                </a:solidFill>
                <a:latin typeface="Times New Roman"/>
                <a:cs typeface="Times New Roman"/>
              </a:rPr>
              <a:t>Podważanie</a:t>
            </a:r>
            <a:r>
              <a:rPr sz="1300" spc="85" dirty="0">
                <a:solidFill>
                  <a:srgbClr val="4E403D"/>
                </a:solidFill>
                <a:latin typeface="Times New Roman"/>
                <a:cs typeface="Times New Roman"/>
              </a:rPr>
              <a:t> </a:t>
            </a:r>
            <a:r>
              <a:rPr sz="1300" spc="100" dirty="0">
                <a:solidFill>
                  <a:srgbClr val="4E403D"/>
                </a:solidFill>
                <a:latin typeface="Times New Roman"/>
                <a:cs typeface="Times New Roman"/>
              </a:rPr>
              <a:t>mojego</a:t>
            </a:r>
            <a:r>
              <a:rPr sz="1300" spc="85" dirty="0">
                <a:solidFill>
                  <a:srgbClr val="4E403D"/>
                </a:solidFill>
                <a:latin typeface="Times New Roman"/>
                <a:cs typeface="Times New Roman"/>
              </a:rPr>
              <a:t> </a:t>
            </a:r>
            <a:r>
              <a:rPr sz="1300" spc="130" dirty="0">
                <a:solidFill>
                  <a:srgbClr val="4E403D"/>
                </a:solidFill>
                <a:latin typeface="Times New Roman"/>
                <a:cs typeface="Times New Roman"/>
              </a:rPr>
              <a:t>autorytetu. </a:t>
            </a:r>
            <a:r>
              <a:rPr sz="1300" spc="110" dirty="0">
                <a:solidFill>
                  <a:srgbClr val="4E403D"/>
                </a:solidFill>
                <a:latin typeface="Times New Roman"/>
                <a:cs typeface="Times New Roman"/>
              </a:rPr>
              <a:t> </a:t>
            </a:r>
            <a:r>
              <a:rPr sz="1300" spc="105" dirty="0">
                <a:solidFill>
                  <a:srgbClr val="4E403D"/>
                </a:solidFill>
                <a:latin typeface="Times New Roman"/>
                <a:cs typeface="Times New Roman"/>
              </a:rPr>
              <a:t>Pomijanie </a:t>
            </a:r>
            <a:r>
              <a:rPr sz="1300" spc="95" dirty="0">
                <a:solidFill>
                  <a:srgbClr val="4E403D"/>
                </a:solidFill>
                <a:latin typeface="Times New Roman"/>
                <a:cs typeface="Times New Roman"/>
              </a:rPr>
              <a:t>mojej </a:t>
            </a:r>
            <a:r>
              <a:rPr sz="1300" spc="100" dirty="0">
                <a:solidFill>
                  <a:srgbClr val="4E403D"/>
                </a:solidFill>
                <a:latin typeface="Times New Roman"/>
                <a:cs typeface="Times New Roman"/>
              </a:rPr>
              <a:t>osoby </a:t>
            </a:r>
            <a:r>
              <a:rPr sz="1300" spc="110" dirty="0">
                <a:solidFill>
                  <a:srgbClr val="4E403D"/>
                </a:solidFill>
                <a:latin typeface="Times New Roman"/>
                <a:cs typeface="Times New Roman"/>
              </a:rPr>
              <a:t>przy </a:t>
            </a:r>
            <a:r>
              <a:rPr sz="1300" spc="120" dirty="0">
                <a:solidFill>
                  <a:srgbClr val="4E403D"/>
                </a:solidFill>
                <a:latin typeface="Times New Roman"/>
                <a:cs typeface="Times New Roman"/>
              </a:rPr>
              <a:t>tworzeniu </a:t>
            </a:r>
            <a:r>
              <a:rPr sz="1300" spc="105" dirty="0">
                <a:solidFill>
                  <a:srgbClr val="4E403D"/>
                </a:solidFill>
                <a:latin typeface="Times New Roman"/>
                <a:cs typeface="Times New Roman"/>
              </a:rPr>
              <a:t>zespołów</a:t>
            </a:r>
            <a:r>
              <a:rPr sz="1300" spc="135" dirty="0">
                <a:solidFill>
                  <a:srgbClr val="4E403D"/>
                </a:solidFill>
                <a:latin typeface="Times New Roman"/>
                <a:cs typeface="Times New Roman"/>
              </a:rPr>
              <a:t> </a:t>
            </a:r>
            <a:r>
              <a:rPr sz="1300" spc="120" dirty="0">
                <a:solidFill>
                  <a:srgbClr val="4E403D"/>
                </a:solidFill>
                <a:latin typeface="Times New Roman"/>
                <a:cs typeface="Times New Roman"/>
              </a:rPr>
              <a:t>zadaniowych.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393639" y="1068145"/>
            <a:ext cx="2467610" cy="5686425"/>
          </a:xfrm>
          <a:custGeom>
            <a:avLst/>
            <a:gdLst/>
            <a:ahLst/>
            <a:cxnLst/>
            <a:rect l="l" t="t" r="r" b="b"/>
            <a:pathLst>
              <a:path w="2467609" h="5686425">
                <a:moveTo>
                  <a:pt x="217373" y="2314435"/>
                </a:moveTo>
                <a:lnTo>
                  <a:pt x="193662" y="2290762"/>
                </a:lnTo>
                <a:lnTo>
                  <a:pt x="0" y="2290762"/>
                </a:lnTo>
                <a:lnTo>
                  <a:pt x="0" y="2631935"/>
                </a:lnTo>
                <a:lnTo>
                  <a:pt x="193662" y="2631935"/>
                </a:lnTo>
                <a:lnTo>
                  <a:pt x="217373" y="2608262"/>
                </a:lnTo>
                <a:lnTo>
                  <a:pt x="217373" y="2314435"/>
                </a:lnTo>
                <a:close/>
              </a:path>
              <a:path w="2467609" h="5686425">
                <a:moveTo>
                  <a:pt x="252806" y="3078022"/>
                </a:moveTo>
                <a:lnTo>
                  <a:pt x="229095" y="3054350"/>
                </a:lnTo>
                <a:lnTo>
                  <a:pt x="0" y="3054350"/>
                </a:lnTo>
                <a:lnTo>
                  <a:pt x="0" y="3395522"/>
                </a:lnTo>
                <a:lnTo>
                  <a:pt x="229095" y="3395522"/>
                </a:lnTo>
                <a:lnTo>
                  <a:pt x="252806" y="3371850"/>
                </a:lnTo>
                <a:lnTo>
                  <a:pt x="252806" y="3078022"/>
                </a:lnTo>
                <a:close/>
              </a:path>
              <a:path w="2467609" h="5686425">
                <a:moveTo>
                  <a:pt x="292671" y="4605198"/>
                </a:moveTo>
                <a:lnTo>
                  <a:pt x="268960" y="4581512"/>
                </a:lnTo>
                <a:lnTo>
                  <a:pt x="0" y="4581512"/>
                </a:lnTo>
                <a:lnTo>
                  <a:pt x="0" y="4922698"/>
                </a:lnTo>
                <a:lnTo>
                  <a:pt x="268960" y="4922698"/>
                </a:lnTo>
                <a:lnTo>
                  <a:pt x="292671" y="4899025"/>
                </a:lnTo>
                <a:lnTo>
                  <a:pt x="292671" y="4605198"/>
                </a:lnTo>
                <a:close/>
              </a:path>
              <a:path w="2467609" h="5686425">
                <a:moveTo>
                  <a:pt x="398970" y="1932635"/>
                </a:moveTo>
                <a:lnTo>
                  <a:pt x="375259" y="1908962"/>
                </a:lnTo>
                <a:lnTo>
                  <a:pt x="0" y="1908962"/>
                </a:lnTo>
                <a:lnTo>
                  <a:pt x="0" y="2250148"/>
                </a:lnTo>
                <a:lnTo>
                  <a:pt x="375259" y="2250148"/>
                </a:lnTo>
                <a:lnTo>
                  <a:pt x="398970" y="2226475"/>
                </a:lnTo>
                <a:lnTo>
                  <a:pt x="398970" y="1932635"/>
                </a:lnTo>
                <a:close/>
              </a:path>
              <a:path w="2467609" h="5686425">
                <a:moveTo>
                  <a:pt x="682434" y="1550847"/>
                </a:moveTo>
                <a:lnTo>
                  <a:pt x="658723" y="1527175"/>
                </a:lnTo>
                <a:lnTo>
                  <a:pt x="0" y="1527175"/>
                </a:lnTo>
                <a:lnTo>
                  <a:pt x="0" y="1868347"/>
                </a:lnTo>
                <a:lnTo>
                  <a:pt x="658723" y="1868347"/>
                </a:lnTo>
                <a:lnTo>
                  <a:pt x="682434" y="1844675"/>
                </a:lnTo>
                <a:lnTo>
                  <a:pt x="682434" y="1550847"/>
                </a:lnTo>
                <a:close/>
              </a:path>
              <a:path w="2467609" h="5686425">
                <a:moveTo>
                  <a:pt x="824166" y="5368785"/>
                </a:moveTo>
                <a:lnTo>
                  <a:pt x="800455" y="5345112"/>
                </a:lnTo>
                <a:lnTo>
                  <a:pt x="0" y="5345112"/>
                </a:lnTo>
                <a:lnTo>
                  <a:pt x="0" y="5686272"/>
                </a:lnTo>
                <a:lnTo>
                  <a:pt x="800455" y="5686272"/>
                </a:lnTo>
                <a:lnTo>
                  <a:pt x="824166" y="5662600"/>
                </a:lnTo>
                <a:lnTo>
                  <a:pt x="824166" y="5368785"/>
                </a:lnTo>
                <a:close/>
              </a:path>
              <a:path w="2467609" h="5686425">
                <a:moveTo>
                  <a:pt x="824166" y="4223410"/>
                </a:moveTo>
                <a:lnTo>
                  <a:pt x="800455" y="4199725"/>
                </a:lnTo>
                <a:lnTo>
                  <a:pt x="0" y="4199725"/>
                </a:lnTo>
                <a:lnTo>
                  <a:pt x="0" y="4540897"/>
                </a:lnTo>
                <a:lnTo>
                  <a:pt x="800455" y="4540897"/>
                </a:lnTo>
                <a:lnTo>
                  <a:pt x="824166" y="4517225"/>
                </a:lnTo>
                <a:lnTo>
                  <a:pt x="824166" y="4223410"/>
                </a:lnTo>
                <a:close/>
              </a:path>
              <a:path w="2467609" h="5686425">
                <a:moveTo>
                  <a:pt x="1005763" y="1169060"/>
                </a:moveTo>
                <a:lnTo>
                  <a:pt x="982052" y="1145387"/>
                </a:lnTo>
                <a:lnTo>
                  <a:pt x="0" y="1145387"/>
                </a:lnTo>
                <a:lnTo>
                  <a:pt x="0" y="1486560"/>
                </a:lnTo>
                <a:lnTo>
                  <a:pt x="982052" y="1486560"/>
                </a:lnTo>
                <a:lnTo>
                  <a:pt x="1005763" y="1462887"/>
                </a:lnTo>
                <a:lnTo>
                  <a:pt x="1005763" y="1169060"/>
                </a:lnTo>
                <a:close/>
              </a:path>
              <a:path w="2467609" h="5686425">
                <a:moveTo>
                  <a:pt x="1076629" y="3459810"/>
                </a:moveTo>
                <a:lnTo>
                  <a:pt x="1052918" y="3436137"/>
                </a:lnTo>
                <a:lnTo>
                  <a:pt x="0" y="3436137"/>
                </a:lnTo>
                <a:lnTo>
                  <a:pt x="0" y="3777323"/>
                </a:lnTo>
                <a:lnTo>
                  <a:pt x="1052918" y="3777323"/>
                </a:lnTo>
                <a:lnTo>
                  <a:pt x="1076629" y="3753637"/>
                </a:lnTo>
                <a:lnTo>
                  <a:pt x="1076629" y="3459810"/>
                </a:lnTo>
                <a:close/>
              </a:path>
              <a:path w="2467609" h="5686425">
                <a:moveTo>
                  <a:pt x="1360093" y="4986985"/>
                </a:moveTo>
                <a:lnTo>
                  <a:pt x="1336382" y="4963312"/>
                </a:lnTo>
                <a:lnTo>
                  <a:pt x="0" y="4963312"/>
                </a:lnTo>
                <a:lnTo>
                  <a:pt x="0" y="5304498"/>
                </a:lnTo>
                <a:lnTo>
                  <a:pt x="1336382" y="5304498"/>
                </a:lnTo>
                <a:lnTo>
                  <a:pt x="1360093" y="5280812"/>
                </a:lnTo>
                <a:lnTo>
                  <a:pt x="1360093" y="4986985"/>
                </a:lnTo>
                <a:close/>
              </a:path>
              <a:path w="2467609" h="5686425">
                <a:moveTo>
                  <a:pt x="1360093" y="2696235"/>
                </a:moveTo>
                <a:lnTo>
                  <a:pt x="1336382" y="2672562"/>
                </a:lnTo>
                <a:lnTo>
                  <a:pt x="0" y="2672562"/>
                </a:lnTo>
                <a:lnTo>
                  <a:pt x="0" y="3013735"/>
                </a:lnTo>
                <a:lnTo>
                  <a:pt x="1336382" y="3013735"/>
                </a:lnTo>
                <a:lnTo>
                  <a:pt x="1360093" y="2990062"/>
                </a:lnTo>
                <a:lnTo>
                  <a:pt x="1360093" y="2696235"/>
                </a:lnTo>
                <a:close/>
              </a:path>
              <a:path w="2467609" h="5686425">
                <a:moveTo>
                  <a:pt x="1399946" y="3841610"/>
                </a:moveTo>
                <a:lnTo>
                  <a:pt x="1376248" y="3817937"/>
                </a:lnTo>
                <a:lnTo>
                  <a:pt x="0" y="3817937"/>
                </a:lnTo>
                <a:lnTo>
                  <a:pt x="0" y="4159110"/>
                </a:lnTo>
                <a:lnTo>
                  <a:pt x="1376248" y="4159110"/>
                </a:lnTo>
                <a:lnTo>
                  <a:pt x="1399946" y="4135437"/>
                </a:lnTo>
                <a:lnTo>
                  <a:pt x="1399946" y="3841610"/>
                </a:lnTo>
                <a:close/>
              </a:path>
              <a:path w="2467609" h="5686425">
                <a:moveTo>
                  <a:pt x="1683410" y="23672"/>
                </a:moveTo>
                <a:lnTo>
                  <a:pt x="1659712" y="0"/>
                </a:lnTo>
                <a:lnTo>
                  <a:pt x="0" y="0"/>
                </a:lnTo>
                <a:lnTo>
                  <a:pt x="0" y="341185"/>
                </a:lnTo>
                <a:lnTo>
                  <a:pt x="1659712" y="341185"/>
                </a:lnTo>
                <a:lnTo>
                  <a:pt x="1683410" y="317500"/>
                </a:lnTo>
                <a:lnTo>
                  <a:pt x="1683410" y="23672"/>
                </a:lnTo>
                <a:close/>
              </a:path>
              <a:path w="2467609" h="5686425">
                <a:moveTo>
                  <a:pt x="2431935" y="787260"/>
                </a:moveTo>
                <a:lnTo>
                  <a:pt x="2408224" y="763587"/>
                </a:lnTo>
                <a:lnTo>
                  <a:pt x="0" y="763587"/>
                </a:lnTo>
                <a:lnTo>
                  <a:pt x="0" y="1104760"/>
                </a:lnTo>
                <a:lnTo>
                  <a:pt x="2408224" y="1104760"/>
                </a:lnTo>
                <a:lnTo>
                  <a:pt x="2431935" y="1081087"/>
                </a:lnTo>
                <a:lnTo>
                  <a:pt x="2431935" y="787260"/>
                </a:lnTo>
                <a:close/>
              </a:path>
              <a:path w="2467609" h="5686425">
                <a:moveTo>
                  <a:pt x="2467368" y="405472"/>
                </a:moveTo>
                <a:lnTo>
                  <a:pt x="2443657" y="381800"/>
                </a:lnTo>
                <a:lnTo>
                  <a:pt x="0" y="381800"/>
                </a:lnTo>
                <a:lnTo>
                  <a:pt x="0" y="722972"/>
                </a:lnTo>
                <a:lnTo>
                  <a:pt x="2443657" y="722972"/>
                </a:lnTo>
                <a:lnTo>
                  <a:pt x="2467368" y="699300"/>
                </a:lnTo>
                <a:lnTo>
                  <a:pt x="2467368" y="405472"/>
                </a:lnTo>
                <a:close/>
              </a:path>
            </a:pathLst>
          </a:custGeom>
          <a:solidFill>
            <a:srgbClr val="FFF4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830606" y="1480196"/>
            <a:ext cx="514404" cy="4761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209312" y="358139"/>
            <a:ext cx="62439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280" dirty="0"/>
              <a:t>Przejawy</a:t>
            </a:r>
            <a:r>
              <a:rPr sz="4400" spc="110" dirty="0"/>
              <a:t> </a:t>
            </a:r>
            <a:r>
              <a:rPr sz="4400" spc="295" dirty="0"/>
              <a:t>dyskryminacji</a:t>
            </a:r>
            <a:endParaRPr sz="4400"/>
          </a:p>
        </p:txBody>
      </p:sp>
      <p:sp>
        <p:nvSpPr>
          <p:cNvPr id="22" name="object 22"/>
          <p:cNvSpPr txBox="1"/>
          <p:nvPr/>
        </p:nvSpPr>
        <p:spPr>
          <a:xfrm>
            <a:off x="6343786" y="1131574"/>
            <a:ext cx="369570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50" spc="135" dirty="0">
                <a:solidFill>
                  <a:srgbClr val="372928"/>
                </a:solidFill>
                <a:latin typeface="Times New Roman"/>
                <a:cs typeface="Times New Roman"/>
              </a:rPr>
              <a:t>3</a:t>
            </a:r>
            <a:r>
              <a:rPr sz="1250" spc="95" dirty="0">
                <a:solidFill>
                  <a:srgbClr val="372928"/>
                </a:solidFill>
                <a:latin typeface="Times New Roman"/>
                <a:cs typeface="Times New Roman"/>
              </a:rPr>
              <a:t>7</a:t>
            </a:r>
            <a:r>
              <a:rPr sz="1250" spc="114" dirty="0">
                <a:solidFill>
                  <a:srgbClr val="372928"/>
                </a:solidFill>
                <a:latin typeface="Times New Roman"/>
                <a:cs typeface="Times New Roman"/>
              </a:rPr>
              <a:t>,</a:t>
            </a:r>
            <a:r>
              <a:rPr sz="1250" spc="170" dirty="0">
                <a:solidFill>
                  <a:srgbClr val="372928"/>
                </a:solidFill>
                <a:latin typeface="Times New Roman"/>
                <a:cs typeface="Times New Roman"/>
              </a:rPr>
              <a:t>9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161031" y="1510335"/>
            <a:ext cx="351155" cy="205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50" spc="135" dirty="0">
                <a:solidFill>
                  <a:srgbClr val="372928"/>
                </a:solidFill>
                <a:latin typeface="Times New Roman"/>
                <a:cs typeface="Times New Roman"/>
              </a:rPr>
              <a:t>55</a:t>
            </a:r>
            <a:r>
              <a:rPr sz="1150" spc="100" dirty="0">
                <a:solidFill>
                  <a:srgbClr val="372928"/>
                </a:solidFill>
                <a:latin typeface="Times New Roman"/>
                <a:cs typeface="Times New Roman"/>
              </a:rPr>
              <a:t>,</a:t>
            </a:r>
            <a:r>
              <a:rPr sz="1150" spc="160" dirty="0">
                <a:solidFill>
                  <a:srgbClr val="372928"/>
                </a:solidFill>
                <a:latin typeface="Times New Roman"/>
                <a:cs typeface="Times New Roman"/>
              </a:rPr>
              <a:t>6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147489" y="1880084"/>
            <a:ext cx="377825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50" spc="150" dirty="0">
                <a:solidFill>
                  <a:srgbClr val="372928"/>
                </a:solidFill>
                <a:latin typeface="Times New Roman"/>
                <a:cs typeface="Times New Roman"/>
              </a:rPr>
              <a:t>5</a:t>
            </a:r>
            <a:r>
              <a:rPr sz="1250" spc="160" dirty="0">
                <a:solidFill>
                  <a:srgbClr val="372928"/>
                </a:solidFill>
                <a:latin typeface="Times New Roman"/>
                <a:cs typeface="Times New Roman"/>
              </a:rPr>
              <a:t>4</a:t>
            </a:r>
            <a:r>
              <a:rPr sz="1250" spc="114" dirty="0">
                <a:solidFill>
                  <a:srgbClr val="372928"/>
                </a:solidFill>
                <a:latin typeface="Times New Roman"/>
                <a:cs typeface="Times New Roman"/>
              </a:rPr>
              <a:t>,</a:t>
            </a:r>
            <a:r>
              <a:rPr sz="1250" spc="155" dirty="0">
                <a:solidFill>
                  <a:srgbClr val="372928"/>
                </a:solidFill>
                <a:latin typeface="Times New Roman"/>
                <a:cs typeface="Times New Roman"/>
              </a:rPr>
              <a:t>8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890426" y="3029905"/>
            <a:ext cx="280670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50" spc="155" dirty="0">
                <a:solidFill>
                  <a:srgbClr val="372928"/>
                </a:solidFill>
                <a:latin typeface="Times New Roman"/>
                <a:cs typeface="Times New Roman"/>
              </a:rPr>
              <a:t>8</a:t>
            </a:r>
            <a:r>
              <a:rPr sz="1250" spc="114" dirty="0">
                <a:solidFill>
                  <a:srgbClr val="372928"/>
                </a:solidFill>
                <a:latin typeface="Times New Roman"/>
                <a:cs typeface="Times New Roman"/>
              </a:rPr>
              <a:t>,</a:t>
            </a:r>
            <a:r>
              <a:rPr sz="1250" spc="170" dirty="0">
                <a:solidFill>
                  <a:srgbClr val="372928"/>
                </a:solidFill>
                <a:latin typeface="Times New Roman"/>
                <a:cs typeface="Times New Roman"/>
              </a:rPr>
              <a:t>9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462916" y="2298803"/>
            <a:ext cx="372110" cy="5378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50" spc="125" dirty="0">
                <a:solidFill>
                  <a:srgbClr val="372928"/>
                </a:solidFill>
                <a:latin typeface="Times New Roman"/>
                <a:cs typeface="Times New Roman"/>
              </a:rPr>
              <a:t>22</a:t>
            </a:r>
            <a:r>
              <a:rPr sz="1250" spc="114" dirty="0">
                <a:solidFill>
                  <a:srgbClr val="372928"/>
                </a:solidFill>
                <a:latin typeface="Times New Roman"/>
                <a:cs typeface="Times New Roman"/>
              </a:rPr>
              <a:t>,</a:t>
            </a:r>
            <a:r>
              <a:rPr sz="1250" spc="170" dirty="0">
                <a:solidFill>
                  <a:srgbClr val="372928"/>
                </a:solidFill>
                <a:latin typeface="Times New Roman"/>
                <a:cs typeface="Times New Roman"/>
              </a:rPr>
              <a:t>6</a:t>
            </a:r>
            <a:endParaRPr sz="1250">
              <a:latin typeface="Times New Roman"/>
              <a:cs typeface="Times New Roman"/>
            </a:endParaRPr>
          </a:p>
          <a:p>
            <a:pPr marL="28575">
              <a:lnSpc>
                <a:spcPct val="100000"/>
              </a:lnSpc>
              <a:spcBef>
                <a:spcPts val="994"/>
              </a:spcBef>
            </a:pPr>
            <a:r>
              <a:rPr sz="1250" spc="70" dirty="0">
                <a:solidFill>
                  <a:srgbClr val="372928"/>
                </a:solidFill>
                <a:latin typeface="Times New Roman"/>
                <a:cs typeface="Times New Roman"/>
              </a:rPr>
              <a:t>15,3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049277" y="3825970"/>
            <a:ext cx="394335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50" spc="135" dirty="0">
                <a:solidFill>
                  <a:srgbClr val="372928"/>
                </a:solidFill>
                <a:latin typeface="Times New Roman"/>
                <a:cs typeface="Times New Roman"/>
              </a:rPr>
              <a:t>3</a:t>
            </a:r>
            <a:r>
              <a:rPr sz="1250" spc="285" dirty="0">
                <a:solidFill>
                  <a:srgbClr val="372928"/>
                </a:solidFill>
                <a:latin typeface="Times New Roman"/>
                <a:cs typeface="Times New Roman"/>
              </a:rPr>
              <a:t>0</a:t>
            </a:r>
            <a:r>
              <a:rPr sz="1250" spc="114" dirty="0">
                <a:solidFill>
                  <a:srgbClr val="372928"/>
                </a:solidFill>
                <a:latin typeface="Times New Roman"/>
                <a:cs typeface="Times New Roman"/>
              </a:rPr>
              <a:t>,</a:t>
            </a:r>
            <a:r>
              <a:rPr sz="1250" spc="170" dirty="0">
                <a:solidFill>
                  <a:srgbClr val="372928"/>
                </a:solidFill>
                <a:latin typeface="Times New Roman"/>
                <a:cs typeface="Times New Roman"/>
              </a:rPr>
              <a:t>6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043632" y="4932942"/>
            <a:ext cx="340360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50" spc="135" dirty="0">
                <a:solidFill>
                  <a:srgbClr val="372928"/>
                </a:solidFill>
                <a:latin typeface="Times New Roman"/>
                <a:cs typeface="Times New Roman"/>
              </a:rPr>
              <a:t>3</a:t>
            </a:r>
            <a:r>
              <a:rPr sz="1250" spc="-114" dirty="0">
                <a:solidFill>
                  <a:srgbClr val="372928"/>
                </a:solidFill>
                <a:latin typeface="Times New Roman"/>
                <a:cs typeface="Times New Roman"/>
              </a:rPr>
              <a:t>1</a:t>
            </a:r>
            <a:r>
              <a:rPr sz="1250" spc="114" dirty="0">
                <a:solidFill>
                  <a:srgbClr val="372928"/>
                </a:solidFill>
                <a:latin typeface="Times New Roman"/>
                <a:cs typeface="Times New Roman"/>
              </a:rPr>
              <a:t>,</a:t>
            </a:r>
            <a:r>
              <a:rPr sz="1250" spc="150" dirty="0">
                <a:solidFill>
                  <a:srgbClr val="372928"/>
                </a:solidFill>
                <a:latin typeface="Times New Roman"/>
                <a:cs typeface="Times New Roman"/>
              </a:rPr>
              <a:t>5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477650" y="5334089"/>
            <a:ext cx="342900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50" spc="-114" dirty="0">
                <a:solidFill>
                  <a:srgbClr val="372928"/>
                </a:solidFill>
                <a:latin typeface="Times New Roman"/>
                <a:cs typeface="Times New Roman"/>
              </a:rPr>
              <a:t>1</a:t>
            </a:r>
            <a:r>
              <a:rPr sz="1250" spc="155" dirty="0">
                <a:solidFill>
                  <a:srgbClr val="372928"/>
                </a:solidFill>
                <a:latin typeface="Times New Roman"/>
                <a:cs typeface="Times New Roman"/>
              </a:rPr>
              <a:t>8</a:t>
            </a:r>
            <a:r>
              <a:rPr sz="1250" spc="114" dirty="0">
                <a:solidFill>
                  <a:srgbClr val="372928"/>
                </a:solidFill>
                <a:latin typeface="Times New Roman"/>
                <a:cs typeface="Times New Roman"/>
              </a:rPr>
              <a:t>,</a:t>
            </a:r>
            <a:r>
              <a:rPr sz="1250" spc="150" dirty="0">
                <a:solidFill>
                  <a:srgbClr val="372928"/>
                </a:solidFill>
                <a:latin typeface="Times New Roman"/>
                <a:cs typeface="Times New Roman"/>
              </a:rPr>
              <a:t>5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683259" y="5726306"/>
            <a:ext cx="280035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50" spc="170" dirty="0">
                <a:solidFill>
                  <a:srgbClr val="372928"/>
                </a:solidFill>
                <a:latin typeface="Times New Roman"/>
                <a:cs typeface="Times New Roman"/>
              </a:rPr>
              <a:t>6</a:t>
            </a:r>
            <a:r>
              <a:rPr sz="1250" spc="114" dirty="0">
                <a:solidFill>
                  <a:srgbClr val="372928"/>
                </a:solidFill>
                <a:latin typeface="Times New Roman"/>
                <a:cs typeface="Times New Roman"/>
              </a:rPr>
              <a:t>,</a:t>
            </a:r>
            <a:r>
              <a:rPr sz="1250" spc="150" dirty="0">
                <a:solidFill>
                  <a:srgbClr val="372928"/>
                </a:solidFill>
                <a:latin typeface="Times New Roman"/>
                <a:cs typeface="Times New Roman"/>
              </a:rPr>
              <a:t>5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656235" y="3451774"/>
            <a:ext cx="259715" cy="205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50" spc="140" dirty="0">
                <a:solidFill>
                  <a:srgbClr val="372928"/>
                </a:solidFill>
                <a:latin typeface="Times New Roman"/>
                <a:cs typeface="Times New Roman"/>
              </a:rPr>
              <a:t>4</a:t>
            </a:r>
            <a:r>
              <a:rPr sz="1150" spc="100" dirty="0">
                <a:solidFill>
                  <a:srgbClr val="372928"/>
                </a:solidFill>
                <a:latin typeface="Times New Roman"/>
                <a:cs typeface="Times New Roman"/>
              </a:rPr>
              <a:t>,</a:t>
            </a:r>
            <a:r>
              <a:rPr sz="1150" spc="145" dirty="0">
                <a:solidFill>
                  <a:srgbClr val="372928"/>
                </a:solidFill>
                <a:latin typeface="Times New Roman"/>
                <a:cs typeface="Times New Roman"/>
              </a:rPr>
              <a:t>8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016694" y="6064725"/>
            <a:ext cx="394335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50" spc="135" dirty="0">
                <a:solidFill>
                  <a:srgbClr val="372928"/>
                </a:solidFill>
                <a:latin typeface="Times New Roman"/>
                <a:cs typeface="Times New Roman"/>
              </a:rPr>
              <a:t>3</a:t>
            </a:r>
            <a:r>
              <a:rPr sz="1250" spc="285" dirty="0">
                <a:solidFill>
                  <a:srgbClr val="372928"/>
                </a:solidFill>
                <a:latin typeface="Times New Roman"/>
                <a:cs typeface="Times New Roman"/>
              </a:rPr>
              <a:t>0</a:t>
            </a:r>
            <a:r>
              <a:rPr sz="1250" spc="114" dirty="0">
                <a:solidFill>
                  <a:srgbClr val="372928"/>
                </a:solidFill>
                <a:latin typeface="Times New Roman"/>
                <a:cs typeface="Times New Roman"/>
              </a:rPr>
              <a:t>,</a:t>
            </a:r>
            <a:r>
              <a:rPr sz="1250" spc="170" dirty="0">
                <a:solidFill>
                  <a:srgbClr val="372928"/>
                </a:solidFill>
                <a:latin typeface="Times New Roman"/>
                <a:cs typeface="Times New Roman"/>
              </a:rPr>
              <a:t>6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477650" y="6455906"/>
            <a:ext cx="342900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50" spc="-114" dirty="0">
                <a:solidFill>
                  <a:srgbClr val="372928"/>
                </a:solidFill>
                <a:latin typeface="Times New Roman"/>
                <a:cs typeface="Times New Roman"/>
              </a:rPr>
              <a:t>1</a:t>
            </a:r>
            <a:r>
              <a:rPr sz="1250" spc="155" dirty="0">
                <a:solidFill>
                  <a:srgbClr val="372928"/>
                </a:solidFill>
                <a:latin typeface="Times New Roman"/>
                <a:cs typeface="Times New Roman"/>
              </a:rPr>
              <a:t>8</a:t>
            </a:r>
            <a:r>
              <a:rPr sz="1250" spc="114" dirty="0">
                <a:solidFill>
                  <a:srgbClr val="372928"/>
                </a:solidFill>
                <a:latin typeface="Times New Roman"/>
                <a:cs typeface="Times New Roman"/>
              </a:rPr>
              <a:t>,</a:t>
            </a:r>
            <a:r>
              <a:rPr sz="1250" spc="150" dirty="0">
                <a:solidFill>
                  <a:srgbClr val="372928"/>
                </a:solidFill>
                <a:latin typeface="Times New Roman"/>
                <a:cs typeface="Times New Roman"/>
              </a:rPr>
              <a:t>5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600572" y="4216822"/>
            <a:ext cx="370840" cy="54546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130"/>
              </a:spcBef>
            </a:pPr>
            <a:r>
              <a:rPr sz="1150" spc="130" dirty="0">
                <a:solidFill>
                  <a:srgbClr val="372928"/>
                </a:solidFill>
                <a:latin typeface="Times New Roman"/>
                <a:cs typeface="Times New Roman"/>
              </a:rPr>
              <a:t>5,6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70"/>
              </a:spcBef>
            </a:pPr>
            <a:r>
              <a:rPr sz="1250" spc="125" dirty="0">
                <a:solidFill>
                  <a:srgbClr val="372928"/>
                </a:solidFill>
                <a:latin typeface="Times New Roman"/>
                <a:cs typeface="Times New Roman"/>
              </a:rPr>
              <a:t>2</a:t>
            </a:r>
            <a:r>
              <a:rPr sz="1250" spc="160" dirty="0">
                <a:solidFill>
                  <a:srgbClr val="372928"/>
                </a:solidFill>
                <a:latin typeface="Times New Roman"/>
                <a:cs typeface="Times New Roman"/>
              </a:rPr>
              <a:t>4</a:t>
            </a:r>
            <a:r>
              <a:rPr sz="1250" spc="114" dirty="0">
                <a:solidFill>
                  <a:srgbClr val="372928"/>
                </a:solidFill>
                <a:latin typeface="Times New Roman"/>
                <a:cs typeface="Times New Roman"/>
              </a:rPr>
              <a:t>,</a:t>
            </a:r>
            <a:r>
              <a:rPr sz="1250" spc="125" dirty="0">
                <a:solidFill>
                  <a:srgbClr val="372928"/>
                </a:solidFill>
                <a:latin typeface="Times New Roman"/>
                <a:cs typeface="Times New Roman"/>
              </a:rPr>
              <a:t>2</a:t>
            </a:r>
            <a:endParaRPr sz="12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555990" cy="7315200"/>
          </a:xfrm>
          <a:custGeom>
            <a:avLst/>
            <a:gdLst/>
            <a:ahLst/>
            <a:cxnLst/>
            <a:rect l="l" t="t" r="r" b="b"/>
            <a:pathLst>
              <a:path w="8555990" h="7315200">
                <a:moveTo>
                  <a:pt x="0" y="7315200"/>
                </a:moveTo>
                <a:lnTo>
                  <a:pt x="8555736" y="7315200"/>
                </a:lnTo>
                <a:lnTo>
                  <a:pt x="8555736" y="0"/>
                </a:lnTo>
                <a:lnTo>
                  <a:pt x="0" y="0"/>
                </a:lnTo>
                <a:lnTo>
                  <a:pt x="0" y="7315200"/>
                </a:lnTo>
                <a:close/>
              </a:path>
            </a:pathLst>
          </a:custGeom>
          <a:solidFill>
            <a:srgbClr val="FFC61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555735" y="0"/>
            <a:ext cx="1198245" cy="7315200"/>
            <a:chOff x="8555735" y="0"/>
            <a:chExt cx="1198245" cy="7315200"/>
          </a:xfrm>
        </p:grpSpPr>
        <p:sp>
          <p:nvSpPr>
            <p:cNvPr id="4" name="object 4"/>
            <p:cNvSpPr/>
            <p:nvPr/>
          </p:nvSpPr>
          <p:spPr>
            <a:xfrm>
              <a:off x="8555735" y="0"/>
              <a:ext cx="1198245" cy="7315200"/>
            </a:xfrm>
            <a:custGeom>
              <a:avLst/>
              <a:gdLst/>
              <a:ahLst/>
              <a:cxnLst/>
              <a:rect l="l" t="t" r="r" b="b"/>
              <a:pathLst>
                <a:path w="1198245" h="7315200">
                  <a:moveTo>
                    <a:pt x="1197854" y="7315199"/>
                  </a:moveTo>
                  <a:lnTo>
                    <a:pt x="0" y="7315199"/>
                  </a:lnTo>
                  <a:lnTo>
                    <a:pt x="0" y="0"/>
                  </a:lnTo>
                  <a:lnTo>
                    <a:pt x="1197854" y="0"/>
                  </a:lnTo>
                  <a:lnTo>
                    <a:pt x="1197854" y="7315199"/>
                  </a:lnTo>
                  <a:close/>
                </a:path>
              </a:pathLst>
            </a:custGeom>
            <a:solidFill>
              <a:srgbClr val="201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46272" y="556796"/>
              <a:ext cx="819150" cy="819150"/>
            </a:xfrm>
            <a:custGeom>
              <a:avLst/>
              <a:gdLst/>
              <a:ahLst/>
              <a:cxnLst/>
              <a:rect l="l" t="t" r="r" b="b"/>
              <a:pathLst>
                <a:path w="819150" h="819150">
                  <a:moveTo>
                    <a:pt x="409575" y="819150"/>
                  </a:moveTo>
                  <a:lnTo>
                    <a:pt x="369429" y="817177"/>
                  </a:lnTo>
                  <a:lnTo>
                    <a:pt x="329670" y="811280"/>
                  </a:lnTo>
                  <a:lnTo>
                    <a:pt x="290681" y="801513"/>
                  </a:lnTo>
                  <a:lnTo>
                    <a:pt x="252836" y="787972"/>
                  </a:lnTo>
                  <a:lnTo>
                    <a:pt x="216502" y="770788"/>
                  </a:lnTo>
                  <a:lnTo>
                    <a:pt x="182026" y="750123"/>
                  </a:lnTo>
                  <a:lnTo>
                    <a:pt x="149744" y="726181"/>
                  </a:lnTo>
                  <a:lnTo>
                    <a:pt x="119961" y="699188"/>
                  </a:lnTo>
                  <a:lnTo>
                    <a:pt x="92969" y="669406"/>
                  </a:lnTo>
                  <a:lnTo>
                    <a:pt x="69026" y="637123"/>
                  </a:lnTo>
                  <a:lnTo>
                    <a:pt x="48361" y="602647"/>
                  </a:lnTo>
                  <a:lnTo>
                    <a:pt x="31176" y="566313"/>
                  </a:lnTo>
                  <a:lnTo>
                    <a:pt x="17636" y="528468"/>
                  </a:lnTo>
                  <a:lnTo>
                    <a:pt x="7869" y="489479"/>
                  </a:lnTo>
                  <a:lnTo>
                    <a:pt x="1972" y="449720"/>
                  </a:lnTo>
                  <a:lnTo>
                    <a:pt x="0" y="409575"/>
                  </a:lnTo>
                  <a:lnTo>
                    <a:pt x="123" y="399520"/>
                  </a:lnTo>
                  <a:lnTo>
                    <a:pt x="3080" y="359435"/>
                  </a:lnTo>
                  <a:lnTo>
                    <a:pt x="9952" y="319833"/>
                  </a:lnTo>
                  <a:lnTo>
                    <a:pt x="20673" y="281095"/>
                  </a:lnTo>
                  <a:lnTo>
                    <a:pt x="35138" y="243595"/>
                  </a:lnTo>
                  <a:lnTo>
                    <a:pt x="53210" y="207693"/>
                  </a:lnTo>
                  <a:lnTo>
                    <a:pt x="74714" y="173735"/>
                  </a:lnTo>
                  <a:lnTo>
                    <a:pt x="99442" y="142049"/>
                  </a:lnTo>
                  <a:lnTo>
                    <a:pt x="127158" y="112939"/>
                  </a:lnTo>
                  <a:lnTo>
                    <a:pt x="157594" y="86686"/>
                  </a:lnTo>
                  <a:lnTo>
                    <a:pt x="190455" y="63542"/>
                  </a:lnTo>
                  <a:lnTo>
                    <a:pt x="225427" y="43731"/>
                  </a:lnTo>
                  <a:lnTo>
                    <a:pt x="262173" y="27443"/>
                  </a:lnTo>
                  <a:lnTo>
                    <a:pt x="300338" y="14835"/>
                  </a:lnTo>
                  <a:lnTo>
                    <a:pt x="339556" y="6029"/>
                  </a:lnTo>
                  <a:lnTo>
                    <a:pt x="379447" y="1109"/>
                  </a:lnTo>
                  <a:lnTo>
                    <a:pt x="409575" y="0"/>
                  </a:lnTo>
                  <a:lnTo>
                    <a:pt x="419629" y="123"/>
                  </a:lnTo>
                  <a:lnTo>
                    <a:pt x="459714" y="3080"/>
                  </a:lnTo>
                  <a:lnTo>
                    <a:pt x="499316" y="9952"/>
                  </a:lnTo>
                  <a:lnTo>
                    <a:pt x="538054" y="20672"/>
                  </a:lnTo>
                  <a:lnTo>
                    <a:pt x="575554" y="35138"/>
                  </a:lnTo>
                  <a:lnTo>
                    <a:pt x="611457" y="53210"/>
                  </a:lnTo>
                  <a:lnTo>
                    <a:pt x="645414" y="74714"/>
                  </a:lnTo>
                  <a:lnTo>
                    <a:pt x="677100" y="99443"/>
                  </a:lnTo>
                  <a:lnTo>
                    <a:pt x="706210" y="127158"/>
                  </a:lnTo>
                  <a:lnTo>
                    <a:pt x="732464" y="157594"/>
                  </a:lnTo>
                  <a:lnTo>
                    <a:pt x="755607" y="190455"/>
                  </a:lnTo>
                  <a:lnTo>
                    <a:pt x="775419" y="225427"/>
                  </a:lnTo>
                  <a:lnTo>
                    <a:pt x="791706" y="262173"/>
                  </a:lnTo>
                  <a:lnTo>
                    <a:pt x="804314" y="300338"/>
                  </a:lnTo>
                  <a:lnTo>
                    <a:pt x="813121" y="339556"/>
                  </a:lnTo>
                  <a:lnTo>
                    <a:pt x="818040" y="379447"/>
                  </a:lnTo>
                  <a:lnTo>
                    <a:pt x="819150" y="409575"/>
                  </a:lnTo>
                  <a:lnTo>
                    <a:pt x="819026" y="419629"/>
                  </a:lnTo>
                  <a:lnTo>
                    <a:pt x="816069" y="459714"/>
                  </a:lnTo>
                  <a:lnTo>
                    <a:pt x="809197" y="499316"/>
                  </a:lnTo>
                  <a:lnTo>
                    <a:pt x="798476" y="538054"/>
                  </a:lnTo>
                  <a:lnTo>
                    <a:pt x="784011" y="575554"/>
                  </a:lnTo>
                  <a:lnTo>
                    <a:pt x="765939" y="611457"/>
                  </a:lnTo>
                  <a:lnTo>
                    <a:pt x="744435" y="645414"/>
                  </a:lnTo>
                  <a:lnTo>
                    <a:pt x="719707" y="677100"/>
                  </a:lnTo>
                  <a:lnTo>
                    <a:pt x="691991" y="706210"/>
                  </a:lnTo>
                  <a:lnTo>
                    <a:pt x="661556" y="732464"/>
                  </a:lnTo>
                  <a:lnTo>
                    <a:pt x="628694" y="755607"/>
                  </a:lnTo>
                  <a:lnTo>
                    <a:pt x="593722" y="775419"/>
                  </a:lnTo>
                  <a:lnTo>
                    <a:pt x="556976" y="791706"/>
                  </a:lnTo>
                  <a:lnTo>
                    <a:pt x="518811" y="804314"/>
                  </a:lnTo>
                  <a:lnTo>
                    <a:pt x="479593" y="813121"/>
                  </a:lnTo>
                  <a:lnTo>
                    <a:pt x="439702" y="818040"/>
                  </a:lnTo>
                  <a:lnTo>
                    <a:pt x="409575" y="819150"/>
                  </a:lnTo>
                  <a:close/>
                </a:path>
              </a:pathLst>
            </a:custGeom>
            <a:solidFill>
              <a:srgbClr val="FFC6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3370859" y="1372421"/>
            <a:ext cx="9525" cy="4991100"/>
          </a:xfrm>
          <a:custGeom>
            <a:avLst/>
            <a:gdLst/>
            <a:ahLst/>
            <a:cxnLst/>
            <a:rect l="l" t="t" r="r" b="b"/>
            <a:pathLst>
              <a:path w="9525" h="4991100">
                <a:moveTo>
                  <a:pt x="9524" y="4991102"/>
                </a:moveTo>
                <a:lnTo>
                  <a:pt x="0" y="4991102"/>
                </a:lnTo>
                <a:lnTo>
                  <a:pt x="0" y="0"/>
                </a:lnTo>
                <a:lnTo>
                  <a:pt x="9524" y="0"/>
                </a:lnTo>
                <a:lnTo>
                  <a:pt x="9524" y="4991102"/>
                </a:lnTo>
                <a:close/>
              </a:path>
            </a:pathLst>
          </a:custGeom>
          <a:solidFill>
            <a:srgbClr val="946B09">
              <a:alpha val="247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99653" y="1372421"/>
            <a:ext cx="9525" cy="4991100"/>
          </a:xfrm>
          <a:custGeom>
            <a:avLst/>
            <a:gdLst/>
            <a:ahLst/>
            <a:cxnLst/>
            <a:rect l="l" t="t" r="r" b="b"/>
            <a:pathLst>
              <a:path w="9525" h="4991100">
                <a:moveTo>
                  <a:pt x="9524" y="4991102"/>
                </a:moveTo>
                <a:lnTo>
                  <a:pt x="0" y="4991102"/>
                </a:lnTo>
                <a:lnTo>
                  <a:pt x="0" y="0"/>
                </a:lnTo>
                <a:lnTo>
                  <a:pt x="9524" y="0"/>
                </a:lnTo>
                <a:lnTo>
                  <a:pt x="9524" y="4991102"/>
                </a:lnTo>
                <a:close/>
              </a:path>
            </a:pathLst>
          </a:custGeom>
          <a:solidFill>
            <a:srgbClr val="946B09">
              <a:alpha val="247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28447" y="1372421"/>
            <a:ext cx="9525" cy="4991100"/>
          </a:xfrm>
          <a:custGeom>
            <a:avLst/>
            <a:gdLst/>
            <a:ahLst/>
            <a:cxnLst/>
            <a:rect l="l" t="t" r="r" b="b"/>
            <a:pathLst>
              <a:path w="9525" h="4991100">
                <a:moveTo>
                  <a:pt x="9524" y="4991102"/>
                </a:moveTo>
                <a:lnTo>
                  <a:pt x="0" y="4991102"/>
                </a:lnTo>
                <a:lnTo>
                  <a:pt x="0" y="0"/>
                </a:lnTo>
                <a:lnTo>
                  <a:pt x="9524" y="0"/>
                </a:lnTo>
                <a:lnTo>
                  <a:pt x="9524" y="4991102"/>
                </a:lnTo>
                <a:close/>
              </a:path>
            </a:pathLst>
          </a:custGeom>
          <a:solidFill>
            <a:srgbClr val="946B09">
              <a:alpha val="247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857241" y="1372421"/>
            <a:ext cx="9525" cy="4991100"/>
          </a:xfrm>
          <a:custGeom>
            <a:avLst/>
            <a:gdLst/>
            <a:ahLst/>
            <a:cxnLst/>
            <a:rect l="l" t="t" r="r" b="b"/>
            <a:pathLst>
              <a:path w="9525" h="4991100">
                <a:moveTo>
                  <a:pt x="9524" y="4991102"/>
                </a:moveTo>
                <a:lnTo>
                  <a:pt x="0" y="4991102"/>
                </a:lnTo>
                <a:lnTo>
                  <a:pt x="0" y="0"/>
                </a:lnTo>
                <a:lnTo>
                  <a:pt x="9524" y="0"/>
                </a:lnTo>
                <a:lnTo>
                  <a:pt x="9524" y="4991102"/>
                </a:lnTo>
                <a:close/>
              </a:path>
            </a:pathLst>
          </a:custGeom>
          <a:solidFill>
            <a:srgbClr val="946B09">
              <a:alpha val="247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218389" y="6422378"/>
            <a:ext cx="314960" cy="240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295" dirty="0">
                <a:solidFill>
                  <a:srgbClr val="946B09"/>
                </a:solidFill>
                <a:latin typeface="Times New Roman"/>
                <a:cs typeface="Times New Roman"/>
              </a:rPr>
              <a:t>0</a:t>
            </a:r>
            <a:r>
              <a:rPr sz="1400" spc="105" dirty="0">
                <a:solidFill>
                  <a:srgbClr val="946B09"/>
                </a:solidFill>
                <a:latin typeface="Times New Roman"/>
                <a:cs typeface="Times New Roman"/>
              </a:rPr>
              <a:t>%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31118" y="6422378"/>
            <a:ext cx="546735" cy="240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120" dirty="0">
                <a:solidFill>
                  <a:srgbClr val="946B09"/>
                </a:solidFill>
                <a:latin typeface="Times New Roman"/>
                <a:cs typeface="Times New Roman"/>
              </a:rPr>
              <a:t>2</a:t>
            </a:r>
            <a:r>
              <a:rPr sz="1400" spc="295" dirty="0">
                <a:solidFill>
                  <a:srgbClr val="946B09"/>
                </a:solidFill>
                <a:latin typeface="Times New Roman"/>
                <a:cs typeface="Times New Roman"/>
              </a:rPr>
              <a:t>00</a:t>
            </a:r>
            <a:r>
              <a:rPr sz="1400" spc="105" dirty="0">
                <a:solidFill>
                  <a:srgbClr val="946B09"/>
                </a:solidFill>
                <a:latin typeface="Times New Roman"/>
                <a:cs typeface="Times New Roman"/>
              </a:rPr>
              <a:t>%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57453" y="6422378"/>
            <a:ext cx="551815" cy="240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155" dirty="0">
                <a:solidFill>
                  <a:srgbClr val="946B09"/>
                </a:solidFill>
                <a:latin typeface="Times New Roman"/>
                <a:cs typeface="Times New Roman"/>
              </a:rPr>
              <a:t>4</a:t>
            </a:r>
            <a:r>
              <a:rPr sz="1400" spc="295" dirty="0">
                <a:solidFill>
                  <a:srgbClr val="946B09"/>
                </a:solidFill>
                <a:latin typeface="Times New Roman"/>
                <a:cs typeface="Times New Roman"/>
              </a:rPr>
              <a:t>00</a:t>
            </a:r>
            <a:r>
              <a:rPr sz="1400" spc="105" dirty="0">
                <a:solidFill>
                  <a:srgbClr val="946B09"/>
                </a:solidFill>
                <a:latin typeface="Times New Roman"/>
                <a:cs typeface="Times New Roman"/>
              </a:rPr>
              <a:t>%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585548" y="6422378"/>
            <a:ext cx="553085" cy="240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170" dirty="0">
                <a:solidFill>
                  <a:srgbClr val="946B09"/>
                </a:solidFill>
                <a:latin typeface="Times New Roman"/>
                <a:cs typeface="Times New Roman"/>
              </a:rPr>
              <a:t>6</a:t>
            </a:r>
            <a:r>
              <a:rPr sz="1400" spc="295" dirty="0">
                <a:solidFill>
                  <a:srgbClr val="946B09"/>
                </a:solidFill>
                <a:latin typeface="Times New Roman"/>
                <a:cs typeface="Times New Roman"/>
              </a:rPr>
              <a:t>00</a:t>
            </a:r>
            <a:r>
              <a:rPr sz="1400" spc="105" dirty="0">
                <a:solidFill>
                  <a:srgbClr val="946B09"/>
                </a:solidFill>
                <a:latin typeface="Times New Roman"/>
                <a:cs typeface="Times New Roman"/>
              </a:rPr>
              <a:t>%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53414" y="1460889"/>
            <a:ext cx="386080" cy="240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90" dirty="0">
                <a:solidFill>
                  <a:srgbClr val="946B09"/>
                </a:solidFill>
                <a:latin typeface="Times New Roman"/>
                <a:cs typeface="Times New Roman"/>
              </a:rPr>
              <a:t>P</a:t>
            </a:r>
            <a:r>
              <a:rPr sz="1400" spc="75" dirty="0">
                <a:solidFill>
                  <a:srgbClr val="946B09"/>
                </a:solidFill>
                <a:latin typeface="Times New Roman"/>
                <a:cs typeface="Times New Roman"/>
              </a:rPr>
              <a:t>ł</a:t>
            </a:r>
            <a:r>
              <a:rPr sz="1400" spc="140" dirty="0">
                <a:solidFill>
                  <a:srgbClr val="946B09"/>
                </a:solidFill>
                <a:latin typeface="Times New Roman"/>
                <a:cs typeface="Times New Roman"/>
              </a:rPr>
              <a:t>e</a:t>
            </a:r>
            <a:r>
              <a:rPr sz="1400" spc="100" dirty="0">
                <a:solidFill>
                  <a:srgbClr val="946B09"/>
                </a:solidFill>
                <a:latin typeface="Times New Roman"/>
                <a:cs typeface="Times New Roman"/>
              </a:rPr>
              <a:t>ć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65323" y="1965333"/>
            <a:ext cx="474345" cy="240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105" dirty="0">
                <a:solidFill>
                  <a:srgbClr val="946B09"/>
                </a:solidFill>
                <a:latin typeface="Times New Roman"/>
                <a:cs typeface="Times New Roman"/>
              </a:rPr>
              <a:t>W</a:t>
            </a:r>
            <a:r>
              <a:rPr sz="1400" spc="65" dirty="0">
                <a:solidFill>
                  <a:srgbClr val="946B09"/>
                </a:solidFill>
                <a:latin typeface="Times New Roman"/>
                <a:cs typeface="Times New Roman"/>
              </a:rPr>
              <a:t>i</a:t>
            </a:r>
            <a:r>
              <a:rPr sz="1400" spc="140" dirty="0">
                <a:solidFill>
                  <a:srgbClr val="946B09"/>
                </a:solidFill>
                <a:latin typeface="Times New Roman"/>
                <a:cs typeface="Times New Roman"/>
              </a:rPr>
              <a:t>e</a:t>
            </a:r>
            <a:r>
              <a:rPr sz="1400" spc="170" dirty="0">
                <a:solidFill>
                  <a:srgbClr val="946B09"/>
                </a:solidFill>
                <a:latin typeface="Times New Roman"/>
                <a:cs typeface="Times New Roman"/>
              </a:rPr>
              <a:t>k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51035" y="2469777"/>
            <a:ext cx="1288415" cy="240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125" dirty="0">
                <a:solidFill>
                  <a:srgbClr val="946B09"/>
                </a:solidFill>
                <a:latin typeface="Times New Roman"/>
                <a:cs typeface="Times New Roman"/>
              </a:rPr>
              <a:t>Wykształcenie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08818" y="2974221"/>
            <a:ext cx="2530475" cy="240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125" dirty="0">
                <a:solidFill>
                  <a:srgbClr val="946B09"/>
                </a:solidFill>
                <a:latin typeface="Times New Roman"/>
                <a:cs typeface="Times New Roman"/>
              </a:rPr>
              <a:t>Wyznanie/Bezwyznaniowość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01575" y="3478650"/>
            <a:ext cx="1737995" cy="240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110" dirty="0">
                <a:solidFill>
                  <a:srgbClr val="946B09"/>
                </a:solidFill>
                <a:latin typeface="Times New Roman"/>
                <a:cs typeface="Times New Roman"/>
              </a:rPr>
              <a:t>Wygląd</a:t>
            </a:r>
            <a:r>
              <a:rPr sz="1400" spc="80" dirty="0">
                <a:solidFill>
                  <a:srgbClr val="946B09"/>
                </a:solidFill>
                <a:latin typeface="Times New Roman"/>
                <a:cs typeface="Times New Roman"/>
              </a:rPr>
              <a:t> </a:t>
            </a:r>
            <a:r>
              <a:rPr sz="1400" spc="135" dirty="0">
                <a:solidFill>
                  <a:srgbClr val="946B09"/>
                </a:solidFill>
                <a:latin typeface="Times New Roman"/>
                <a:cs typeface="Times New Roman"/>
              </a:rPr>
              <a:t>zewnętrzny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20988" y="3983094"/>
            <a:ext cx="1718310" cy="240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130" dirty="0">
                <a:solidFill>
                  <a:srgbClr val="946B09"/>
                </a:solidFill>
                <a:latin typeface="Times New Roman"/>
                <a:cs typeface="Times New Roman"/>
              </a:rPr>
              <a:t>Niepełnosprawność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78404" y="4487568"/>
            <a:ext cx="1661160" cy="240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105" dirty="0">
                <a:solidFill>
                  <a:srgbClr val="946B09"/>
                </a:solidFill>
                <a:latin typeface="Times New Roman"/>
                <a:cs typeface="Times New Roman"/>
              </a:rPr>
              <a:t>Poglądy</a:t>
            </a:r>
            <a:r>
              <a:rPr sz="1400" spc="65" dirty="0">
                <a:solidFill>
                  <a:srgbClr val="946B09"/>
                </a:solidFill>
                <a:latin typeface="Times New Roman"/>
                <a:cs typeface="Times New Roman"/>
              </a:rPr>
              <a:t> </a:t>
            </a:r>
            <a:r>
              <a:rPr sz="1400" spc="114" dirty="0">
                <a:solidFill>
                  <a:srgbClr val="946B09"/>
                </a:solidFill>
                <a:latin typeface="Times New Roman"/>
                <a:cs typeface="Times New Roman"/>
              </a:rPr>
              <a:t>polityczne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-7326" y="4992012"/>
            <a:ext cx="3246755" cy="240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95" dirty="0">
                <a:solidFill>
                  <a:srgbClr val="946B09"/>
                </a:solidFill>
                <a:latin typeface="Times New Roman"/>
                <a:cs typeface="Times New Roman"/>
              </a:rPr>
              <a:t>Pozycja </a:t>
            </a:r>
            <a:r>
              <a:rPr sz="1400" spc="140" dirty="0">
                <a:solidFill>
                  <a:srgbClr val="946B09"/>
                </a:solidFill>
                <a:latin typeface="Times New Roman"/>
                <a:cs typeface="Times New Roman"/>
              </a:rPr>
              <a:t>w </a:t>
            </a:r>
            <a:r>
              <a:rPr sz="1400" spc="110" dirty="0">
                <a:solidFill>
                  <a:srgbClr val="946B09"/>
                </a:solidFill>
                <a:latin typeface="Times New Roman"/>
                <a:cs typeface="Times New Roman"/>
              </a:rPr>
              <a:t>społeczności</a:t>
            </a:r>
            <a:r>
              <a:rPr sz="1400" spc="90" dirty="0">
                <a:solidFill>
                  <a:srgbClr val="946B09"/>
                </a:solidFill>
                <a:latin typeface="Times New Roman"/>
                <a:cs typeface="Times New Roman"/>
              </a:rPr>
              <a:t> </a:t>
            </a:r>
            <a:r>
              <a:rPr sz="1400" spc="130" dirty="0">
                <a:solidFill>
                  <a:srgbClr val="946B09"/>
                </a:solidFill>
                <a:latin typeface="Times New Roman"/>
                <a:cs typeface="Times New Roman"/>
              </a:rPr>
              <a:t>akademickiej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475496" y="5496456"/>
            <a:ext cx="1764030" cy="240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105" dirty="0">
                <a:solidFill>
                  <a:srgbClr val="946B09"/>
                </a:solidFill>
                <a:latin typeface="Times New Roman"/>
                <a:cs typeface="Times New Roman"/>
              </a:rPr>
              <a:t>Niższe</a:t>
            </a:r>
            <a:r>
              <a:rPr sz="1400" spc="55" dirty="0">
                <a:solidFill>
                  <a:srgbClr val="946B09"/>
                </a:solidFill>
                <a:latin typeface="Times New Roman"/>
                <a:cs typeface="Times New Roman"/>
              </a:rPr>
              <a:t> </a:t>
            </a:r>
            <a:r>
              <a:rPr sz="1400" spc="140" dirty="0">
                <a:solidFill>
                  <a:srgbClr val="946B09"/>
                </a:solidFill>
                <a:latin typeface="Times New Roman"/>
                <a:cs typeface="Times New Roman"/>
              </a:rPr>
              <a:t>kompetencje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97450" y="6000900"/>
            <a:ext cx="1542415" cy="240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105" dirty="0">
                <a:solidFill>
                  <a:srgbClr val="946B09"/>
                </a:solidFill>
                <a:latin typeface="Times New Roman"/>
                <a:cs typeface="Times New Roman"/>
              </a:rPr>
              <a:t>Kraj</a:t>
            </a:r>
            <a:r>
              <a:rPr sz="1400" spc="80" dirty="0">
                <a:solidFill>
                  <a:srgbClr val="946B09"/>
                </a:solidFill>
                <a:latin typeface="Times New Roman"/>
                <a:cs typeface="Times New Roman"/>
              </a:rPr>
              <a:t> </a:t>
            </a:r>
            <a:r>
              <a:rPr sz="1400" spc="125" dirty="0">
                <a:solidFill>
                  <a:srgbClr val="946B09"/>
                </a:solidFill>
                <a:latin typeface="Times New Roman"/>
                <a:cs typeface="Times New Roman"/>
              </a:rPr>
              <a:t>pochodzenia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375629" y="1372422"/>
            <a:ext cx="4348480" cy="449580"/>
          </a:xfrm>
          <a:custGeom>
            <a:avLst/>
            <a:gdLst/>
            <a:ahLst/>
            <a:cxnLst/>
            <a:rect l="l" t="t" r="r" b="b"/>
            <a:pathLst>
              <a:path w="4348480" h="449580">
                <a:moveTo>
                  <a:pt x="4316992" y="449198"/>
                </a:moveTo>
                <a:lnTo>
                  <a:pt x="0" y="449198"/>
                </a:lnTo>
                <a:lnTo>
                  <a:pt x="0" y="0"/>
                </a:lnTo>
                <a:lnTo>
                  <a:pt x="4316992" y="0"/>
                </a:lnTo>
                <a:lnTo>
                  <a:pt x="4347234" y="26586"/>
                </a:lnTo>
                <a:lnTo>
                  <a:pt x="4348148" y="31170"/>
                </a:lnTo>
                <a:lnTo>
                  <a:pt x="4348148" y="418028"/>
                </a:lnTo>
                <a:lnTo>
                  <a:pt x="4321574" y="448286"/>
                </a:lnTo>
                <a:lnTo>
                  <a:pt x="4316992" y="449198"/>
                </a:lnTo>
                <a:close/>
              </a:path>
            </a:pathLst>
          </a:custGeom>
          <a:solidFill>
            <a:srgbClr val="2016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75629" y="1877078"/>
            <a:ext cx="3049905" cy="449580"/>
          </a:xfrm>
          <a:custGeom>
            <a:avLst/>
            <a:gdLst/>
            <a:ahLst/>
            <a:cxnLst/>
            <a:rect l="l" t="t" r="r" b="b"/>
            <a:pathLst>
              <a:path w="3049904" h="449580">
                <a:moveTo>
                  <a:pt x="3018548" y="449199"/>
                </a:moveTo>
                <a:lnTo>
                  <a:pt x="0" y="449199"/>
                </a:lnTo>
                <a:lnTo>
                  <a:pt x="0" y="0"/>
                </a:lnTo>
                <a:lnTo>
                  <a:pt x="3018548" y="0"/>
                </a:lnTo>
                <a:lnTo>
                  <a:pt x="3023130" y="910"/>
                </a:lnTo>
                <a:lnTo>
                  <a:pt x="3049704" y="31170"/>
                </a:lnTo>
                <a:lnTo>
                  <a:pt x="3049704" y="418027"/>
                </a:lnTo>
                <a:lnTo>
                  <a:pt x="3023130" y="448284"/>
                </a:lnTo>
                <a:lnTo>
                  <a:pt x="3018548" y="449199"/>
                </a:lnTo>
                <a:close/>
              </a:path>
            </a:pathLst>
          </a:custGeom>
          <a:solidFill>
            <a:srgbClr val="2016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75629" y="2381736"/>
            <a:ext cx="1906905" cy="449580"/>
          </a:xfrm>
          <a:custGeom>
            <a:avLst/>
            <a:gdLst/>
            <a:ahLst/>
            <a:cxnLst/>
            <a:rect l="l" t="t" r="r" b="b"/>
            <a:pathLst>
              <a:path w="1906904" h="449580">
                <a:moveTo>
                  <a:pt x="1875552" y="449193"/>
                </a:moveTo>
                <a:lnTo>
                  <a:pt x="0" y="449193"/>
                </a:lnTo>
                <a:lnTo>
                  <a:pt x="0" y="0"/>
                </a:lnTo>
                <a:lnTo>
                  <a:pt x="1875552" y="0"/>
                </a:lnTo>
                <a:lnTo>
                  <a:pt x="1880133" y="905"/>
                </a:lnTo>
                <a:lnTo>
                  <a:pt x="1906708" y="31169"/>
                </a:lnTo>
                <a:lnTo>
                  <a:pt x="1906708" y="418024"/>
                </a:lnTo>
                <a:lnTo>
                  <a:pt x="1880133" y="448288"/>
                </a:lnTo>
                <a:lnTo>
                  <a:pt x="1875552" y="449193"/>
                </a:lnTo>
                <a:close/>
              </a:path>
            </a:pathLst>
          </a:custGeom>
          <a:solidFill>
            <a:srgbClr val="2016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375629" y="2886388"/>
            <a:ext cx="690880" cy="449580"/>
          </a:xfrm>
          <a:custGeom>
            <a:avLst/>
            <a:gdLst/>
            <a:ahLst/>
            <a:cxnLst/>
            <a:rect l="l" t="t" r="r" b="b"/>
            <a:pathLst>
              <a:path w="690879" h="449579">
                <a:moveTo>
                  <a:pt x="659403" y="449203"/>
                </a:moveTo>
                <a:lnTo>
                  <a:pt x="0" y="449203"/>
                </a:lnTo>
                <a:lnTo>
                  <a:pt x="0" y="0"/>
                </a:lnTo>
                <a:lnTo>
                  <a:pt x="659403" y="0"/>
                </a:lnTo>
                <a:lnTo>
                  <a:pt x="663984" y="914"/>
                </a:lnTo>
                <a:lnTo>
                  <a:pt x="690560" y="31169"/>
                </a:lnTo>
                <a:lnTo>
                  <a:pt x="690560" y="418024"/>
                </a:lnTo>
                <a:lnTo>
                  <a:pt x="663984" y="448288"/>
                </a:lnTo>
                <a:lnTo>
                  <a:pt x="659403" y="449203"/>
                </a:lnTo>
                <a:close/>
              </a:path>
            </a:pathLst>
          </a:custGeom>
          <a:solidFill>
            <a:srgbClr val="2016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375629" y="3391041"/>
            <a:ext cx="2748280" cy="449580"/>
          </a:xfrm>
          <a:custGeom>
            <a:avLst/>
            <a:gdLst/>
            <a:ahLst/>
            <a:cxnLst/>
            <a:rect l="l" t="t" r="r" b="b"/>
            <a:pathLst>
              <a:path w="2748279" h="449579">
                <a:moveTo>
                  <a:pt x="2716797" y="449203"/>
                </a:moveTo>
                <a:lnTo>
                  <a:pt x="0" y="449203"/>
                </a:lnTo>
                <a:lnTo>
                  <a:pt x="0" y="0"/>
                </a:lnTo>
                <a:lnTo>
                  <a:pt x="2716797" y="0"/>
                </a:lnTo>
                <a:lnTo>
                  <a:pt x="2721379" y="914"/>
                </a:lnTo>
                <a:lnTo>
                  <a:pt x="2747953" y="31178"/>
                </a:lnTo>
                <a:lnTo>
                  <a:pt x="2747953" y="418034"/>
                </a:lnTo>
                <a:lnTo>
                  <a:pt x="2721379" y="448288"/>
                </a:lnTo>
                <a:lnTo>
                  <a:pt x="2716797" y="449203"/>
                </a:lnTo>
                <a:close/>
              </a:path>
            </a:pathLst>
          </a:custGeom>
          <a:solidFill>
            <a:srgbClr val="2016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375629" y="3895702"/>
            <a:ext cx="535305" cy="449580"/>
          </a:xfrm>
          <a:custGeom>
            <a:avLst/>
            <a:gdLst/>
            <a:ahLst/>
            <a:cxnLst/>
            <a:rect l="l" t="t" r="r" b="b"/>
            <a:pathLst>
              <a:path w="535304" h="449579">
                <a:moveTo>
                  <a:pt x="503955" y="449193"/>
                </a:moveTo>
                <a:lnTo>
                  <a:pt x="0" y="449193"/>
                </a:lnTo>
                <a:lnTo>
                  <a:pt x="0" y="0"/>
                </a:lnTo>
                <a:lnTo>
                  <a:pt x="503955" y="0"/>
                </a:lnTo>
                <a:lnTo>
                  <a:pt x="508537" y="905"/>
                </a:lnTo>
                <a:lnTo>
                  <a:pt x="535112" y="31169"/>
                </a:lnTo>
                <a:lnTo>
                  <a:pt x="535112" y="418024"/>
                </a:lnTo>
                <a:lnTo>
                  <a:pt x="508537" y="448288"/>
                </a:lnTo>
                <a:lnTo>
                  <a:pt x="503955" y="449193"/>
                </a:lnTo>
                <a:close/>
              </a:path>
            </a:pathLst>
          </a:custGeom>
          <a:solidFill>
            <a:srgbClr val="2016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375629" y="4400355"/>
            <a:ext cx="1221105" cy="449580"/>
          </a:xfrm>
          <a:custGeom>
            <a:avLst/>
            <a:gdLst/>
            <a:ahLst/>
            <a:cxnLst/>
            <a:rect l="l" t="t" r="r" b="b"/>
            <a:pathLst>
              <a:path w="1221104" h="449579">
                <a:moveTo>
                  <a:pt x="1189754" y="449203"/>
                </a:moveTo>
                <a:lnTo>
                  <a:pt x="0" y="449203"/>
                </a:lnTo>
                <a:lnTo>
                  <a:pt x="0" y="0"/>
                </a:lnTo>
                <a:lnTo>
                  <a:pt x="1189754" y="0"/>
                </a:lnTo>
                <a:lnTo>
                  <a:pt x="1194335" y="914"/>
                </a:lnTo>
                <a:lnTo>
                  <a:pt x="1220910" y="31169"/>
                </a:lnTo>
                <a:lnTo>
                  <a:pt x="1220910" y="418024"/>
                </a:lnTo>
                <a:lnTo>
                  <a:pt x="1194335" y="448288"/>
                </a:lnTo>
                <a:lnTo>
                  <a:pt x="1189754" y="449203"/>
                </a:lnTo>
                <a:close/>
              </a:path>
            </a:pathLst>
          </a:custGeom>
          <a:solidFill>
            <a:srgbClr val="2016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375629" y="4905007"/>
            <a:ext cx="5034280" cy="449580"/>
          </a:xfrm>
          <a:custGeom>
            <a:avLst/>
            <a:gdLst/>
            <a:ahLst/>
            <a:cxnLst/>
            <a:rect l="l" t="t" r="r" b="b"/>
            <a:pathLst>
              <a:path w="5034280" h="449579">
                <a:moveTo>
                  <a:pt x="5002790" y="449203"/>
                </a:moveTo>
                <a:lnTo>
                  <a:pt x="0" y="449203"/>
                </a:lnTo>
                <a:lnTo>
                  <a:pt x="0" y="0"/>
                </a:lnTo>
                <a:lnTo>
                  <a:pt x="5002790" y="0"/>
                </a:lnTo>
                <a:lnTo>
                  <a:pt x="5007371" y="914"/>
                </a:lnTo>
                <a:lnTo>
                  <a:pt x="5033946" y="31178"/>
                </a:lnTo>
                <a:lnTo>
                  <a:pt x="5033946" y="418034"/>
                </a:lnTo>
                <a:lnTo>
                  <a:pt x="5007371" y="448288"/>
                </a:lnTo>
                <a:lnTo>
                  <a:pt x="5002790" y="449203"/>
                </a:lnTo>
                <a:close/>
              </a:path>
            </a:pathLst>
          </a:custGeom>
          <a:solidFill>
            <a:srgbClr val="2016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375629" y="5409669"/>
            <a:ext cx="1075055" cy="449580"/>
          </a:xfrm>
          <a:custGeom>
            <a:avLst/>
            <a:gdLst/>
            <a:ahLst/>
            <a:cxnLst/>
            <a:rect l="l" t="t" r="r" b="b"/>
            <a:pathLst>
              <a:path w="1075054" h="449579">
                <a:moveTo>
                  <a:pt x="1043450" y="449193"/>
                </a:moveTo>
                <a:lnTo>
                  <a:pt x="0" y="449193"/>
                </a:lnTo>
                <a:lnTo>
                  <a:pt x="0" y="0"/>
                </a:lnTo>
                <a:lnTo>
                  <a:pt x="1043450" y="0"/>
                </a:lnTo>
                <a:lnTo>
                  <a:pt x="1048032" y="905"/>
                </a:lnTo>
                <a:lnTo>
                  <a:pt x="1074607" y="31169"/>
                </a:lnTo>
                <a:lnTo>
                  <a:pt x="1074607" y="418024"/>
                </a:lnTo>
                <a:lnTo>
                  <a:pt x="1048032" y="448288"/>
                </a:lnTo>
                <a:lnTo>
                  <a:pt x="1043450" y="449193"/>
                </a:lnTo>
                <a:close/>
              </a:path>
            </a:pathLst>
          </a:custGeom>
          <a:solidFill>
            <a:srgbClr val="2016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375629" y="5914321"/>
            <a:ext cx="160655" cy="449580"/>
          </a:xfrm>
          <a:custGeom>
            <a:avLst/>
            <a:gdLst/>
            <a:ahLst/>
            <a:cxnLst/>
            <a:rect l="l" t="t" r="r" b="b"/>
            <a:pathLst>
              <a:path w="160654" h="449579">
                <a:moveTo>
                  <a:pt x="129052" y="449203"/>
                </a:moveTo>
                <a:lnTo>
                  <a:pt x="0" y="449203"/>
                </a:lnTo>
                <a:lnTo>
                  <a:pt x="0" y="0"/>
                </a:lnTo>
                <a:lnTo>
                  <a:pt x="129052" y="0"/>
                </a:lnTo>
                <a:lnTo>
                  <a:pt x="133634" y="914"/>
                </a:lnTo>
                <a:lnTo>
                  <a:pt x="160209" y="31169"/>
                </a:lnTo>
                <a:lnTo>
                  <a:pt x="160209" y="418034"/>
                </a:lnTo>
                <a:lnTo>
                  <a:pt x="133634" y="448288"/>
                </a:lnTo>
                <a:lnTo>
                  <a:pt x="129052" y="449203"/>
                </a:lnTo>
                <a:close/>
              </a:path>
            </a:pathLst>
          </a:custGeom>
          <a:solidFill>
            <a:srgbClr val="2016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766843" y="700847"/>
            <a:ext cx="571493" cy="523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243560" y="356865"/>
            <a:ext cx="65335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254" dirty="0">
                <a:solidFill>
                  <a:srgbClr val="946B09"/>
                </a:solidFill>
              </a:rPr>
              <a:t>Przyczyny</a:t>
            </a:r>
            <a:r>
              <a:rPr sz="4400" spc="130" dirty="0">
                <a:solidFill>
                  <a:srgbClr val="946B09"/>
                </a:solidFill>
              </a:rPr>
              <a:t> </a:t>
            </a:r>
            <a:r>
              <a:rPr sz="4400" spc="295" dirty="0">
                <a:solidFill>
                  <a:srgbClr val="946B09"/>
                </a:solidFill>
              </a:rPr>
              <a:t>dyskryminacji</a:t>
            </a:r>
            <a:endParaRPr sz="4400"/>
          </a:p>
        </p:txBody>
      </p:sp>
      <p:sp>
        <p:nvSpPr>
          <p:cNvPr id="36" name="object 36"/>
          <p:cNvSpPr txBox="1"/>
          <p:nvPr/>
        </p:nvSpPr>
        <p:spPr>
          <a:xfrm>
            <a:off x="7103629" y="1464746"/>
            <a:ext cx="483234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185" dirty="0">
                <a:solidFill>
                  <a:srgbClr val="FFD964"/>
                </a:solidFill>
                <a:latin typeface="Times New Roman"/>
                <a:cs typeface="Times New Roman"/>
              </a:rPr>
              <a:t>4</a:t>
            </a:r>
            <a:r>
              <a:rPr sz="1700" spc="100" dirty="0">
                <a:solidFill>
                  <a:srgbClr val="FFD964"/>
                </a:solidFill>
                <a:latin typeface="Times New Roman"/>
                <a:cs typeface="Times New Roman"/>
              </a:rPr>
              <a:t>7</a:t>
            </a:r>
            <a:r>
              <a:rPr sz="1700" spc="140" dirty="0">
                <a:solidFill>
                  <a:srgbClr val="FFD964"/>
                </a:solidFill>
                <a:latin typeface="Times New Roman"/>
                <a:cs typeface="Times New Roman"/>
              </a:rPr>
              <a:t>,</a:t>
            </a:r>
            <a:r>
              <a:rPr sz="1700" spc="180" dirty="0">
                <a:solidFill>
                  <a:srgbClr val="FFD964"/>
                </a:solidFill>
                <a:latin typeface="Times New Roman"/>
                <a:cs typeface="Times New Roman"/>
              </a:rPr>
              <a:t>5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857596" y="1968953"/>
            <a:ext cx="483870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155" dirty="0">
                <a:solidFill>
                  <a:srgbClr val="FFD964"/>
                </a:solidFill>
                <a:latin typeface="Times New Roman"/>
                <a:cs typeface="Times New Roman"/>
              </a:rPr>
              <a:t>33</a:t>
            </a:r>
            <a:r>
              <a:rPr sz="1700" spc="140" dirty="0">
                <a:solidFill>
                  <a:srgbClr val="FFD964"/>
                </a:solidFill>
                <a:latin typeface="Times New Roman"/>
                <a:cs typeface="Times New Roman"/>
              </a:rPr>
              <a:t>,</a:t>
            </a:r>
            <a:r>
              <a:rPr sz="1700" spc="160" dirty="0">
                <a:solidFill>
                  <a:srgbClr val="FFD964"/>
                </a:solidFill>
                <a:latin typeface="Times New Roman"/>
                <a:cs typeface="Times New Roman"/>
              </a:rPr>
              <a:t>3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716157" y="2468157"/>
            <a:ext cx="511175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140" dirty="0">
                <a:solidFill>
                  <a:srgbClr val="FFD964"/>
                </a:solidFill>
                <a:latin typeface="Times New Roman"/>
                <a:cs typeface="Times New Roman"/>
              </a:rPr>
              <a:t>2</a:t>
            </a:r>
            <a:r>
              <a:rPr sz="1700" spc="355" dirty="0">
                <a:solidFill>
                  <a:srgbClr val="FFD964"/>
                </a:solidFill>
                <a:latin typeface="Times New Roman"/>
                <a:cs typeface="Times New Roman"/>
              </a:rPr>
              <a:t>0</a:t>
            </a:r>
            <a:r>
              <a:rPr sz="1700" spc="140" dirty="0">
                <a:solidFill>
                  <a:srgbClr val="FFD964"/>
                </a:solidFill>
                <a:latin typeface="Times New Roman"/>
                <a:cs typeface="Times New Roman"/>
              </a:rPr>
              <a:t>,</a:t>
            </a:r>
            <a:r>
              <a:rPr sz="1700" spc="190" dirty="0">
                <a:solidFill>
                  <a:srgbClr val="FFD964"/>
                </a:solidFill>
                <a:latin typeface="Times New Roman"/>
                <a:cs typeface="Times New Roman"/>
              </a:rPr>
              <a:t>8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566123" y="3505626"/>
            <a:ext cx="535305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155" dirty="0">
                <a:solidFill>
                  <a:srgbClr val="FFD964"/>
                </a:solidFill>
                <a:latin typeface="Times New Roman"/>
                <a:cs typeface="Times New Roman"/>
              </a:rPr>
              <a:t>3</a:t>
            </a:r>
            <a:r>
              <a:rPr sz="1700" spc="355" dirty="0">
                <a:solidFill>
                  <a:srgbClr val="FFD964"/>
                </a:solidFill>
                <a:latin typeface="Times New Roman"/>
                <a:cs typeface="Times New Roman"/>
              </a:rPr>
              <a:t>0</a:t>
            </a:r>
            <a:r>
              <a:rPr sz="1700" spc="140" dirty="0">
                <a:solidFill>
                  <a:srgbClr val="FFD964"/>
                </a:solidFill>
                <a:latin typeface="Times New Roman"/>
                <a:cs typeface="Times New Roman"/>
              </a:rPr>
              <a:t>,</a:t>
            </a:r>
            <a:r>
              <a:rPr sz="1700" spc="360" dirty="0">
                <a:solidFill>
                  <a:srgbClr val="FFD964"/>
                </a:solidFill>
                <a:latin typeface="Times New Roman"/>
                <a:cs typeface="Times New Roman"/>
              </a:rPr>
              <a:t>0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580448" y="2971315"/>
            <a:ext cx="350520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100" dirty="0">
                <a:solidFill>
                  <a:srgbClr val="FFD964"/>
                </a:solidFill>
                <a:latin typeface="Times New Roman"/>
                <a:cs typeface="Times New Roman"/>
              </a:rPr>
              <a:t>7</a:t>
            </a:r>
            <a:r>
              <a:rPr sz="1700" spc="140" dirty="0">
                <a:solidFill>
                  <a:srgbClr val="FFD964"/>
                </a:solidFill>
                <a:latin typeface="Times New Roman"/>
                <a:cs typeface="Times New Roman"/>
              </a:rPr>
              <a:t>,</a:t>
            </a:r>
            <a:r>
              <a:rPr sz="1700" spc="180" dirty="0">
                <a:solidFill>
                  <a:srgbClr val="FFD964"/>
                </a:solidFill>
                <a:latin typeface="Times New Roman"/>
                <a:cs typeface="Times New Roman"/>
              </a:rPr>
              <a:t>5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430085" y="3997116"/>
            <a:ext cx="361315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175" dirty="0">
                <a:solidFill>
                  <a:srgbClr val="FFD964"/>
                </a:solidFill>
                <a:latin typeface="Times New Roman"/>
                <a:cs typeface="Times New Roman"/>
              </a:rPr>
              <a:t>5</a:t>
            </a:r>
            <a:r>
              <a:rPr sz="1700" spc="140" dirty="0">
                <a:solidFill>
                  <a:srgbClr val="FFD964"/>
                </a:solidFill>
                <a:latin typeface="Times New Roman"/>
                <a:cs typeface="Times New Roman"/>
              </a:rPr>
              <a:t>,</a:t>
            </a:r>
            <a:r>
              <a:rPr sz="1700" spc="190" dirty="0">
                <a:solidFill>
                  <a:srgbClr val="FFD964"/>
                </a:solidFill>
                <a:latin typeface="Times New Roman"/>
                <a:cs typeface="Times New Roman"/>
              </a:rPr>
              <a:t>8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066886" y="4509759"/>
            <a:ext cx="441959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175" dirty="0">
                <a:solidFill>
                  <a:srgbClr val="FFD964"/>
                </a:solidFill>
                <a:latin typeface="Times New Roman"/>
                <a:cs typeface="Times New Roman"/>
              </a:rPr>
              <a:t>1</a:t>
            </a:r>
            <a:r>
              <a:rPr sz="1700" spc="155" dirty="0">
                <a:solidFill>
                  <a:srgbClr val="FFD964"/>
                </a:solidFill>
                <a:latin typeface="Times New Roman"/>
                <a:cs typeface="Times New Roman"/>
              </a:rPr>
              <a:t>3</a:t>
            </a:r>
            <a:r>
              <a:rPr sz="1700" spc="140" dirty="0">
                <a:solidFill>
                  <a:srgbClr val="FFD964"/>
                </a:solidFill>
                <a:latin typeface="Times New Roman"/>
                <a:cs typeface="Times New Roman"/>
              </a:rPr>
              <a:t>,</a:t>
            </a:r>
            <a:r>
              <a:rPr sz="1700" spc="160" dirty="0">
                <a:solidFill>
                  <a:srgbClr val="FFD964"/>
                </a:solidFill>
                <a:latin typeface="Times New Roman"/>
                <a:cs typeface="Times New Roman"/>
              </a:rPr>
              <a:t>3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761682" y="4982138"/>
            <a:ext cx="514350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175" dirty="0">
                <a:solidFill>
                  <a:srgbClr val="FFD964"/>
                </a:solidFill>
                <a:latin typeface="Times New Roman"/>
                <a:cs typeface="Times New Roman"/>
              </a:rPr>
              <a:t>55</a:t>
            </a:r>
            <a:r>
              <a:rPr sz="1700" spc="140" dirty="0">
                <a:solidFill>
                  <a:srgbClr val="FFD964"/>
                </a:solidFill>
                <a:latin typeface="Times New Roman"/>
                <a:cs typeface="Times New Roman"/>
              </a:rPr>
              <a:t>,</a:t>
            </a:r>
            <a:r>
              <a:rPr sz="1700" spc="360" dirty="0">
                <a:solidFill>
                  <a:srgbClr val="FFD964"/>
                </a:solidFill>
                <a:latin typeface="Times New Roman"/>
                <a:cs typeface="Times New Roman"/>
              </a:rPr>
              <a:t>0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946528" y="5467898"/>
            <a:ext cx="392430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175" dirty="0">
                <a:solidFill>
                  <a:srgbClr val="FFD964"/>
                </a:solidFill>
                <a:latin typeface="Times New Roman"/>
                <a:cs typeface="Times New Roman"/>
              </a:rPr>
              <a:t>11</a:t>
            </a:r>
            <a:r>
              <a:rPr sz="1700" spc="140" dirty="0">
                <a:solidFill>
                  <a:srgbClr val="FFD964"/>
                </a:solidFill>
                <a:latin typeface="Times New Roman"/>
                <a:cs typeface="Times New Roman"/>
              </a:rPr>
              <a:t>,</a:t>
            </a:r>
            <a:r>
              <a:rPr sz="1700" spc="105" dirty="0">
                <a:solidFill>
                  <a:srgbClr val="FFD964"/>
                </a:solidFill>
                <a:latin typeface="Times New Roman"/>
                <a:cs typeface="Times New Roman"/>
              </a:rPr>
              <a:t>7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723721" y="5980541"/>
            <a:ext cx="306070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175" dirty="0">
                <a:solidFill>
                  <a:srgbClr val="946B09"/>
                </a:solidFill>
                <a:latin typeface="Times New Roman"/>
                <a:cs typeface="Times New Roman"/>
              </a:rPr>
              <a:t>1</a:t>
            </a:r>
            <a:r>
              <a:rPr sz="1700" spc="140" dirty="0">
                <a:solidFill>
                  <a:srgbClr val="946B09"/>
                </a:solidFill>
                <a:latin typeface="Times New Roman"/>
                <a:cs typeface="Times New Roman"/>
              </a:rPr>
              <a:t>,</a:t>
            </a:r>
            <a:r>
              <a:rPr sz="1700" spc="105" dirty="0">
                <a:solidFill>
                  <a:srgbClr val="946B09"/>
                </a:solidFill>
                <a:latin typeface="Times New Roman"/>
                <a:cs typeface="Times New Roman"/>
              </a:rPr>
              <a:t>7</a:t>
            </a:r>
            <a:endParaRPr sz="1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5129" y="0"/>
            <a:ext cx="9628505" cy="7315200"/>
          </a:xfrm>
          <a:custGeom>
            <a:avLst/>
            <a:gdLst/>
            <a:ahLst/>
            <a:cxnLst/>
            <a:rect l="l" t="t" r="r" b="b"/>
            <a:pathLst>
              <a:path w="9628505" h="7315200">
                <a:moveTo>
                  <a:pt x="0" y="7315200"/>
                </a:moveTo>
                <a:lnTo>
                  <a:pt x="9628470" y="7315200"/>
                </a:lnTo>
                <a:lnTo>
                  <a:pt x="9628470" y="0"/>
                </a:lnTo>
                <a:lnTo>
                  <a:pt x="0" y="0"/>
                </a:lnTo>
                <a:lnTo>
                  <a:pt x="0" y="7315200"/>
                </a:lnTo>
                <a:close/>
              </a:path>
            </a:pathLst>
          </a:custGeom>
          <a:solidFill>
            <a:srgbClr val="FFC6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69503" y="2499482"/>
            <a:ext cx="32092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254" dirty="0">
                <a:solidFill>
                  <a:srgbClr val="372928"/>
                </a:solidFill>
                <a:latin typeface="Times New Roman"/>
                <a:cs typeface="Times New Roman"/>
              </a:rPr>
              <a:t>bezpośredni</a:t>
            </a:r>
            <a:r>
              <a:rPr sz="2100" spc="285" dirty="0">
                <a:solidFill>
                  <a:srgbClr val="372928"/>
                </a:solidFill>
                <a:latin typeface="Times New Roman"/>
                <a:cs typeface="Times New Roman"/>
              </a:rPr>
              <a:t> </a:t>
            </a:r>
            <a:r>
              <a:rPr sz="2100" spc="240" dirty="0">
                <a:solidFill>
                  <a:srgbClr val="372928"/>
                </a:solidFill>
                <a:latin typeface="Times New Roman"/>
                <a:cs typeface="Times New Roman"/>
              </a:rPr>
              <a:t>przełożeni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69503" y="4307961"/>
            <a:ext cx="334073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235" dirty="0">
                <a:solidFill>
                  <a:srgbClr val="372928"/>
                </a:solidFill>
                <a:latin typeface="Times New Roman"/>
                <a:cs typeface="Times New Roman"/>
              </a:rPr>
              <a:t>nauczyciele</a:t>
            </a:r>
            <a:r>
              <a:rPr sz="2100" spc="250" dirty="0">
                <a:solidFill>
                  <a:srgbClr val="372928"/>
                </a:solidFill>
                <a:latin typeface="Times New Roman"/>
                <a:cs typeface="Times New Roman"/>
              </a:rPr>
              <a:t> </a:t>
            </a:r>
            <a:r>
              <a:rPr sz="2100" spc="265" dirty="0">
                <a:solidFill>
                  <a:srgbClr val="372928"/>
                </a:solidFill>
                <a:latin typeface="Times New Roman"/>
                <a:cs typeface="Times New Roman"/>
              </a:rPr>
              <a:t>akademiccy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69503" y="5206420"/>
            <a:ext cx="385381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245" dirty="0">
                <a:solidFill>
                  <a:srgbClr val="372928"/>
                </a:solidFill>
                <a:latin typeface="Times New Roman"/>
                <a:cs typeface="Times New Roman"/>
              </a:rPr>
              <a:t>pracownicy</a:t>
            </a:r>
            <a:r>
              <a:rPr sz="2100" spc="300" dirty="0">
                <a:solidFill>
                  <a:srgbClr val="372928"/>
                </a:solidFill>
                <a:latin typeface="Times New Roman"/>
                <a:cs typeface="Times New Roman"/>
              </a:rPr>
              <a:t> </a:t>
            </a:r>
            <a:r>
              <a:rPr sz="2100" spc="254" dirty="0">
                <a:solidFill>
                  <a:srgbClr val="372928"/>
                </a:solidFill>
                <a:latin typeface="Times New Roman"/>
                <a:cs typeface="Times New Roman"/>
              </a:rPr>
              <a:t>administracyjni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11198" y="2540687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133349" y="266699"/>
                </a:moveTo>
                <a:lnTo>
                  <a:pt x="91201" y="259901"/>
                </a:lnTo>
                <a:lnTo>
                  <a:pt x="54595" y="240971"/>
                </a:lnTo>
                <a:lnTo>
                  <a:pt x="25728" y="212104"/>
                </a:lnTo>
                <a:lnTo>
                  <a:pt x="6798" y="175498"/>
                </a:lnTo>
                <a:lnTo>
                  <a:pt x="0" y="133349"/>
                </a:lnTo>
                <a:lnTo>
                  <a:pt x="6798" y="91201"/>
                </a:lnTo>
                <a:lnTo>
                  <a:pt x="25728" y="54595"/>
                </a:lnTo>
                <a:lnTo>
                  <a:pt x="54595" y="25728"/>
                </a:lnTo>
                <a:lnTo>
                  <a:pt x="91201" y="6798"/>
                </a:lnTo>
                <a:lnTo>
                  <a:pt x="133349" y="0"/>
                </a:lnTo>
                <a:lnTo>
                  <a:pt x="175498" y="6798"/>
                </a:lnTo>
                <a:lnTo>
                  <a:pt x="212104" y="25728"/>
                </a:lnTo>
                <a:lnTo>
                  <a:pt x="240971" y="54595"/>
                </a:lnTo>
                <a:lnTo>
                  <a:pt x="259901" y="91201"/>
                </a:lnTo>
                <a:lnTo>
                  <a:pt x="266699" y="133349"/>
                </a:lnTo>
                <a:lnTo>
                  <a:pt x="259901" y="175498"/>
                </a:lnTo>
                <a:lnTo>
                  <a:pt x="240971" y="212104"/>
                </a:lnTo>
                <a:lnTo>
                  <a:pt x="212104" y="240971"/>
                </a:lnTo>
                <a:lnTo>
                  <a:pt x="175498" y="259901"/>
                </a:lnTo>
                <a:lnTo>
                  <a:pt x="133349" y="266699"/>
                </a:lnTo>
                <a:close/>
              </a:path>
            </a:pathLst>
          </a:custGeom>
          <a:solidFill>
            <a:srgbClr val="946B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1198" y="3439149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133349" y="266699"/>
                </a:moveTo>
                <a:lnTo>
                  <a:pt x="91201" y="259901"/>
                </a:lnTo>
                <a:lnTo>
                  <a:pt x="54595" y="240971"/>
                </a:lnTo>
                <a:lnTo>
                  <a:pt x="25728" y="212104"/>
                </a:lnTo>
                <a:lnTo>
                  <a:pt x="6798" y="175498"/>
                </a:lnTo>
                <a:lnTo>
                  <a:pt x="0" y="133349"/>
                </a:lnTo>
                <a:lnTo>
                  <a:pt x="6798" y="91201"/>
                </a:lnTo>
                <a:lnTo>
                  <a:pt x="25728" y="54595"/>
                </a:lnTo>
                <a:lnTo>
                  <a:pt x="54595" y="25728"/>
                </a:lnTo>
                <a:lnTo>
                  <a:pt x="91201" y="6798"/>
                </a:lnTo>
                <a:lnTo>
                  <a:pt x="133349" y="0"/>
                </a:lnTo>
                <a:lnTo>
                  <a:pt x="175498" y="6798"/>
                </a:lnTo>
                <a:lnTo>
                  <a:pt x="212104" y="25728"/>
                </a:lnTo>
                <a:lnTo>
                  <a:pt x="240971" y="54595"/>
                </a:lnTo>
                <a:lnTo>
                  <a:pt x="259901" y="91201"/>
                </a:lnTo>
                <a:lnTo>
                  <a:pt x="266699" y="133349"/>
                </a:lnTo>
                <a:lnTo>
                  <a:pt x="259901" y="175498"/>
                </a:lnTo>
                <a:lnTo>
                  <a:pt x="240971" y="212104"/>
                </a:lnTo>
                <a:lnTo>
                  <a:pt x="212104" y="240971"/>
                </a:lnTo>
                <a:lnTo>
                  <a:pt x="175498" y="259901"/>
                </a:lnTo>
                <a:lnTo>
                  <a:pt x="133349" y="266699"/>
                </a:lnTo>
                <a:close/>
              </a:path>
            </a:pathLst>
          </a:custGeom>
          <a:solidFill>
            <a:srgbClr val="946B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1198" y="4349160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133349" y="266699"/>
                </a:moveTo>
                <a:lnTo>
                  <a:pt x="91201" y="259901"/>
                </a:lnTo>
                <a:lnTo>
                  <a:pt x="54595" y="240971"/>
                </a:lnTo>
                <a:lnTo>
                  <a:pt x="25728" y="212104"/>
                </a:lnTo>
                <a:lnTo>
                  <a:pt x="6798" y="175498"/>
                </a:lnTo>
                <a:lnTo>
                  <a:pt x="0" y="133349"/>
                </a:lnTo>
                <a:lnTo>
                  <a:pt x="6798" y="91201"/>
                </a:lnTo>
                <a:lnTo>
                  <a:pt x="25728" y="54595"/>
                </a:lnTo>
                <a:lnTo>
                  <a:pt x="54595" y="25728"/>
                </a:lnTo>
                <a:lnTo>
                  <a:pt x="91201" y="6798"/>
                </a:lnTo>
                <a:lnTo>
                  <a:pt x="133349" y="0"/>
                </a:lnTo>
                <a:lnTo>
                  <a:pt x="175498" y="6798"/>
                </a:lnTo>
                <a:lnTo>
                  <a:pt x="212104" y="25728"/>
                </a:lnTo>
                <a:lnTo>
                  <a:pt x="240971" y="54595"/>
                </a:lnTo>
                <a:lnTo>
                  <a:pt x="259901" y="91201"/>
                </a:lnTo>
                <a:lnTo>
                  <a:pt x="266699" y="133349"/>
                </a:lnTo>
                <a:lnTo>
                  <a:pt x="259901" y="175498"/>
                </a:lnTo>
                <a:lnTo>
                  <a:pt x="240971" y="212104"/>
                </a:lnTo>
                <a:lnTo>
                  <a:pt x="212104" y="240971"/>
                </a:lnTo>
                <a:lnTo>
                  <a:pt x="175498" y="259901"/>
                </a:lnTo>
                <a:lnTo>
                  <a:pt x="133349" y="266699"/>
                </a:lnTo>
                <a:close/>
              </a:path>
            </a:pathLst>
          </a:custGeom>
          <a:solidFill>
            <a:srgbClr val="946B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1198" y="5201929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133349" y="266699"/>
                </a:moveTo>
                <a:lnTo>
                  <a:pt x="91201" y="259901"/>
                </a:lnTo>
                <a:lnTo>
                  <a:pt x="54595" y="240971"/>
                </a:lnTo>
                <a:lnTo>
                  <a:pt x="25728" y="212104"/>
                </a:lnTo>
                <a:lnTo>
                  <a:pt x="6798" y="175498"/>
                </a:lnTo>
                <a:lnTo>
                  <a:pt x="0" y="133349"/>
                </a:lnTo>
                <a:lnTo>
                  <a:pt x="6798" y="91201"/>
                </a:lnTo>
                <a:lnTo>
                  <a:pt x="25728" y="54595"/>
                </a:lnTo>
                <a:lnTo>
                  <a:pt x="54595" y="25728"/>
                </a:lnTo>
                <a:lnTo>
                  <a:pt x="91201" y="6798"/>
                </a:lnTo>
                <a:lnTo>
                  <a:pt x="133349" y="0"/>
                </a:lnTo>
                <a:lnTo>
                  <a:pt x="175498" y="6798"/>
                </a:lnTo>
                <a:lnTo>
                  <a:pt x="212104" y="25728"/>
                </a:lnTo>
                <a:lnTo>
                  <a:pt x="240971" y="54595"/>
                </a:lnTo>
                <a:lnTo>
                  <a:pt x="259901" y="91201"/>
                </a:lnTo>
                <a:lnTo>
                  <a:pt x="266699" y="133349"/>
                </a:lnTo>
                <a:lnTo>
                  <a:pt x="259901" y="175498"/>
                </a:lnTo>
                <a:lnTo>
                  <a:pt x="240971" y="212104"/>
                </a:lnTo>
                <a:lnTo>
                  <a:pt x="212104" y="240971"/>
                </a:lnTo>
                <a:lnTo>
                  <a:pt x="175498" y="259901"/>
                </a:lnTo>
                <a:lnTo>
                  <a:pt x="133349" y="266699"/>
                </a:lnTo>
                <a:close/>
              </a:path>
            </a:pathLst>
          </a:custGeom>
          <a:solidFill>
            <a:srgbClr val="946B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125730" cy="7315200"/>
          </a:xfrm>
          <a:custGeom>
            <a:avLst/>
            <a:gdLst/>
            <a:ahLst/>
            <a:cxnLst/>
            <a:rect l="l" t="t" r="r" b="b"/>
            <a:pathLst>
              <a:path w="125730" h="7315200">
                <a:moveTo>
                  <a:pt x="0" y="7315200"/>
                </a:moveTo>
                <a:lnTo>
                  <a:pt x="0" y="0"/>
                </a:lnTo>
                <a:lnTo>
                  <a:pt x="125129" y="0"/>
                </a:lnTo>
                <a:lnTo>
                  <a:pt x="125129" y="7315200"/>
                </a:lnTo>
                <a:lnTo>
                  <a:pt x="0" y="7315200"/>
                </a:lnTo>
                <a:close/>
              </a:path>
            </a:pathLst>
          </a:custGeom>
          <a:solidFill>
            <a:srgbClr val="946B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062914" y="2498061"/>
            <a:ext cx="1058545" cy="4292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50" spc="240" dirty="0">
                <a:solidFill>
                  <a:srgbClr val="372928"/>
                </a:solidFill>
                <a:latin typeface="Times New Roman"/>
                <a:cs typeface="Times New Roman"/>
              </a:rPr>
              <a:t>3</a:t>
            </a:r>
            <a:r>
              <a:rPr sz="2650" spc="310" dirty="0">
                <a:solidFill>
                  <a:srgbClr val="372928"/>
                </a:solidFill>
                <a:latin typeface="Times New Roman"/>
                <a:cs typeface="Times New Roman"/>
              </a:rPr>
              <a:t>6</a:t>
            </a:r>
            <a:r>
              <a:rPr sz="2650" spc="210" dirty="0">
                <a:solidFill>
                  <a:srgbClr val="372928"/>
                </a:solidFill>
                <a:latin typeface="Times New Roman"/>
                <a:cs typeface="Times New Roman"/>
              </a:rPr>
              <a:t>,</a:t>
            </a:r>
            <a:r>
              <a:rPr sz="2650" spc="310" dirty="0">
                <a:solidFill>
                  <a:srgbClr val="372928"/>
                </a:solidFill>
                <a:latin typeface="Times New Roman"/>
                <a:cs typeface="Times New Roman"/>
              </a:rPr>
              <a:t>6</a:t>
            </a:r>
            <a:r>
              <a:rPr sz="2650" spc="180" dirty="0">
                <a:solidFill>
                  <a:srgbClr val="372928"/>
                </a:solidFill>
                <a:latin typeface="Times New Roman"/>
                <a:cs typeface="Times New Roman"/>
              </a:rPr>
              <a:t>%</a:t>
            </a:r>
            <a:endParaRPr sz="265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723412" y="2526471"/>
            <a:ext cx="2240280" cy="403860"/>
            <a:chOff x="5723412" y="2526471"/>
            <a:chExt cx="2240280" cy="403860"/>
          </a:xfrm>
        </p:grpSpPr>
        <p:sp>
          <p:nvSpPr>
            <p:cNvPr id="13" name="object 13"/>
            <p:cNvSpPr/>
            <p:nvPr/>
          </p:nvSpPr>
          <p:spPr>
            <a:xfrm>
              <a:off x="5723412" y="2526471"/>
              <a:ext cx="2240280" cy="403860"/>
            </a:xfrm>
            <a:custGeom>
              <a:avLst/>
              <a:gdLst/>
              <a:ahLst/>
              <a:cxnLst/>
              <a:rect l="l" t="t" r="r" b="b"/>
              <a:pathLst>
                <a:path w="2240279" h="403860">
                  <a:moveTo>
                    <a:pt x="2038563" y="403232"/>
                  </a:moveTo>
                  <a:lnTo>
                    <a:pt x="195012" y="403232"/>
                  </a:lnTo>
                  <a:lnTo>
                    <a:pt x="175282" y="401614"/>
                  </a:lnTo>
                  <a:lnTo>
                    <a:pt x="136771" y="392634"/>
                  </a:lnTo>
                  <a:lnTo>
                    <a:pt x="100751" y="376312"/>
                  </a:lnTo>
                  <a:lnTo>
                    <a:pt x="68607" y="353278"/>
                  </a:lnTo>
                  <a:lnTo>
                    <a:pt x="41575" y="324416"/>
                  </a:lnTo>
                  <a:lnTo>
                    <a:pt x="20693" y="290833"/>
                  </a:lnTo>
                  <a:lnTo>
                    <a:pt x="6764" y="253823"/>
                  </a:lnTo>
                  <a:lnTo>
                    <a:pt x="323" y="214806"/>
                  </a:lnTo>
                  <a:lnTo>
                    <a:pt x="0" y="195012"/>
                  </a:lnTo>
                  <a:lnTo>
                    <a:pt x="1618" y="175282"/>
                  </a:lnTo>
                  <a:lnTo>
                    <a:pt x="10598" y="136771"/>
                  </a:lnTo>
                  <a:lnTo>
                    <a:pt x="26919" y="100751"/>
                  </a:lnTo>
                  <a:lnTo>
                    <a:pt x="49953" y="68607"/>
                  </a:lnTo>
                  <a:lnTo>
                    <a:pt x="78816" y="41575"/>
                  </a:lnTo>
                  <a:lnTo>
                    <a:pt x="112398" y="20693"/>
                  </a:lnTo>
                  <a:lnTo>
                    <a:pt x="149408" y="6764"/>
                  </a:lnTo>
                  <a:lnTo>
                    <a:pt x="188425" y="323"/>
                  </a:lnTo>
                  <a:lnTo>
                    <a:pt x="201616" y="0"/>
                  </a:lnTo>
                  <a:lnTo>
                    <a:pt x="2045167" y="0"/>
                  </a:lnTo>
                  <a:lnTo>
                    <a:pt x="2084372" y="5162"/>
                  </a:lnTo>
                  <a:lnTo>
                    <a:pt x="2121819" y="17874"/>
                  </a:lnTo>
                  <a:lnTo>
                    <a:pt x="2156065" y="37646"/>
                  </a:lnTo>
                  <a:lnTo>
                    <a:pt x="2185796" y="63721"/>
                  </a:lnTo>
                  <a:lnTo>
                    <a:pt x="2209869" y="95094"/>
                  </a:lnTo>
                  <a:lnTo>
                    <a:pt x="2227358" y="130561"/>
                  </a:lnTo>
                  <a:lnTo>
                    <a:pt x="2237594" y="168758"/>
                  </a:lnTo>
                  <a:lnTo>
                    <a:pt x="2240179" y="208219"/>
                  </a:lnTo>
                  <a:lnTo>
                    <a:pt x="2238561" y="227949"/>
                  </a:lnTo>
                  <a:lnTo>
                    <a:pt x="2229581" y="266460"/>
                  </a:lnTo>
                  <a:lnTo>
                    <a:pt x="2213259" y="302480"/>
                  </a:lnTo>
                  <a:lnTo>
                    <a:pt x="2190225" y="334624"/>
                  </a:lnTo>
                  <a:lnTo>
                    <a:pt x="2161363" y="361656"/>
                  </a:lnTo>
                  <a:lnTo>
                    <a:pt x="2127780" y="382537"/>
                  </a:lnTo>
                  <a:lnTo>
                    <a:pt x="2090770" y="396466"/>
                  </a:lnTo>
                  <a:lnTo>
                    <a:pt x="2051753" y="402909"/>
                  </a:lnTo>
                  <a:lnTo>
                    <a:pt x="2038563" y="403232"/>
                  </a:lnTo>
                  <a:close/>
                </a:path>
              </a:pathLst>
            </a:custGeom>
            <a:solidFill>
              <a:srgbClr val="FFF4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723412" y="2526471"/>
              <a:ext cx="820419" cy="403860"/>
            </a:xfrm>
            <a:custGeom>
              <a:avLst/>
              <a:gdLst/>
              <a:ahLst/>
              <a:cxnLst/>
              <a:rect l="l" t="t" r="r" b="b"/>
              <a:pathLst>
                <a:path w="820420" h="403860">
                  <a:moveTo>
                    <a:pt x="618289" y="403232"/>
                  </a:moveTo>
                  <a:lnTo>
                    <a:pt x="195012" y="403232"/>
                  </a:lnTo>
                  <a:lnTo>
                    <a:pt x="175282" y="401614"/>
                  </a:lnTo>
                  <a:lnTo>
                    <a:pt x="136771" y="392634"/>
                  </a:lnTo>
                  <a:lnTo>
                    <a:pt x="100751" y="376312"/>
                  </a:lnTo>
                  <a:lnTo>
                    <a:pt x="68607" y="353278"/>
                  </a:lnTo>
                  <a:lnTo>
                    <a:pt x="41575" y="324416"/>
                  </a:lnTo>
                  <a:lnTo>
                    <a:pt x="20693" y="290833"/>
                  </a:lnTo>
                  <a:lnTo>
                    <a:pt x="6764" y="253823"/>
                  </a:lnTo>
                  <a:lnTo>
                    <a:pt x="323" y="214806"/>
                  </a:lnTo>
                  <a:lnTo>
                    <a:pt x="0" y="195012"/>
                  </a:lnTo>
                  <a:lnTo>
                    <a:pt x="1618" y="175282"/>
                  </a:lnTo>
                  <a:lnTo>
                    <a:pt x="10598" y="136771"/>
                  </a:lnTo>
                  <a:lnTo>
                    <a:pt x="26919" y="100751"/>
                  </a:lnTo>
                  <a:lnTo>
                    <a:pt x="49953" y="68607"/>
                  </a:lnTo>
                  <a:lnTo>
                    <a:pt x="78816" y="41575"/>
                  </a:lnTo>
                  <a:lnTo>
                    <a:pt x="112398" y="20693"/>
                  </a:lnTo>
                  <a:lnTo>
                    <a:pt x="149408" y="6764"/>
                  </a:lnTo>
                  <a:lnTo>
                    <a:pt x="188425" y="323"/>
                  </a:lnTo>
                  <a:lnTo>
                    <a:pt x="201616" y="0"/>
                  </a:lnTo>
                  <a:lnTo>
                    <a:pt x="624893" y="0"/>
                  </a:lnTo>
                  <a:lnTo>
                    <a:pt x="664098" y="5162"/>
                  </a:lnTo>
                  <a:lnTo>
                    <a:pt x="701545" y="17874"/>
                  </a:lnTo>
                  <a:lnTo>
                    <a:pt x="735791" y="37646"/>
                  </a:lnTo>
                  <a:lnTo>
                    <a:pt x="765523" y="63721"/>
                  </a:lnTo>
                  <a:lnTo>
                    <a:pt x="789596" y="95094"/>
                  </a:lnTo>
                  <a:lnTo>
                    <a:pt x="807085" y="130561"/>
                  </a:lnTo>
                  <a:lnTo>
                    <a:pt x="817320" y="168758"/>
                  </a:lnTo>
                  <a:lnTo>
                    <a:pt x="819905" y="208219"/>
                  </a:lnTo>
                  <a:lnTo>
                    <a:pt x="818288" y="227949"/>
                  </a:lnTo>
                  <a:lnTo>
                    <a:pt x="809307" y="266460"/>
                  </a:lnTo>
                  <a:lnTo>
                    <a:pt x="792985" y="302480"/>
                  </a:lnTo>
                  <a:lnTo>
                    <a:pt x="769951" y="334624"/>
                  </a:lnTo>
                  <a:lnTo>
                    <a:pt x="741089" y="361656"/>
                  </a:lnTo>
                  <a:lnTo>
                    <a:pt x="707506" y="382537"/>
                  </a:lnTo>
                  <a:lnTo>
                    <a:pt x="670496" y="396466"/>
                  </a:lnTo>
                  <a:lnTo>
                    <a:pt x="631479" y="402909"/>
                  </a:lnTo>
                  <a:lnTo>
                    <a:pt x="618289" y="403232"/>
                  </a:lnTo>
                  <a:close/>
                </a:path>
              </a:pathLst>
            </a:custGeom>
            <a:solidFill>
              <a:srgbClr val="946B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132470" y="3427576"/>
            <a:ext cx="989330" cy="4292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50" spc="140" dirty="0">
                <a:solidFill>
                  <a:srgbClr val="372928"/>
                </a:solidFill>
                <a:latin typeface="Times New Roman"/>
                <a:cs typeface="Times New Roman"/>
              </a:rPr>
              <a:t>19,8%</a:t>
            </a:r>
            <a:endParaRPr sz="265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792998" y="3455974"/>
            <a:ext cx="2240280" cy="403860"/>
            <a:chOff x="5792998" y="3455974"/>
            <a:chExt cx="2240280" cy="403860"/>
          </a:xfrm>
        </p:grpSpPr>
        <p:sp>
          <p:nvSpPr>
            <p:cNvPr id="17" name="object 17"/>
            <p:cNvSpPr/>
            <p:nvPr/>
          </p:nvSpPr>
          <p:spPr>
            <a:xfrm>
              <a:off x="5792998" y="3455974"/>
              <a:ext cx="2240280" cy="403860"/>
            </a:xfrm>
            <a:custGeom>
              <a:avLst/>
              <a:gdLst/>
              <a:ahLst/>
              <a:cxnLst/>
              <a:rect l="l" t="t" r="r" b="b"/>
              <a:pathLst>
                <a:path w="2240279" h="403860">
                  <a:moveTo>
                    <a:pt x="2038563" y="403232"/>
                  </a:moveTo>
                  <a:lnTo>
                    <a:pt x="195012" y="403232"/>
                  </a:lnTo>
                  <a:lnTo>
                    <a:pt x="175282" y="401614"/>
                  </a:lnTo>
                  <a:lnTo>
                    <a:pt x="136771" y="392634"/>
                  </a:lnTo>
                  <a:lnTo>
                    <a:pt x="100751" y="376312"/>
                  </a:lnTo>
                  <a:lnTo>
                    <a:pt x="68607" y="353278"/>
                  </a:lnTo>
                  <a:lnTo>
                    <a:pt x="41575" y="324416"/>
                  </a:lnTo>
                  <a:lnTo>
                    <a:pt x="20693" y="290833"/>
                  </a:lnTo>
                  <a:lnTo>
                    <a:pt x="6764" y="253823"/>
                  </a:lnTo>
                  <a:lnTo>
                    <a:pt x="323" y="214806"/>
                  </a:lnTo>
                  <a:lnTo>
                    <a:pt x="0" y="195012"/>
                  </a:lnTo>
                  <a:lnTo>
                    <a:pt x="1618" y="175282"/>
                  </a:lnTo>
                  <a:lnTo>
                    <a:pt x="10598" y="136771"/>
                  </a:lnTo>
                  <a:lnTo>
                    <a:pt x="26919" y="100751"/>
                  </a:lnTo>
                  <a:lnTo>
                    <a:pt x="49953" y="68607"/>
                  </a:lnTo>
                  <a:lnTo>
                    <a:pt x="78816" y="41575"/>
                  </a:lnTo>
                  <a:lnTo>
                    <a:pt x="112398" y="20693"/>
                  </a:lnTo>
                  <a:lnTo>
                    <a:pt x="149408" y="6764"/>
                  </a:lnTo>
                  <a:lnTo>
                    <a:pt x="188425" y="323"/>
                  </a:lnTo>
                  <a:lnTo>
                    <a:pt x="201616" y="0"/>
                  </a:lnTo>
                  <a:lnTo>
                    <a:pt x="2045167" y="0"/>
                  </a:lnTo>
                  <a:lnTo>
                    <a:pt x="2084372" y="5162"/>
                  </a:lnTo>
                  <a:lnTo>
                    <a:pt x="2121819" y="17874"/>
                  </a:lnTo>
                  <a:lnTo>
                    <a:pt x="2156065" y="37646"/>
                  </a:lnTo>
                  <a:lnTo>
                    <a:pt x="2185796" y="63721"/>
                  </a:lnTo>
                  <a:lnTo>
                    <a:pt x="2209869" y="95094"/>
                  </a:lnTo>
                  <a:lnTo>
                    <a:pt x="2227358" y="130561"/>
                  </a:lnTo>
                  <a:lnTo>
                    <a:pt x="2237594" y="168758"/>
                  </a:lnTo>
                  <a:lnTo>
                    <a:pt x="2240179" y="208219"/>
                  </a:lnTo>
                  <a:lnTo>
                    <a:pt x="2238561" y="227949"/>
                  </a:lnTo>
                  <a:lnTo>
                    <a:pt x="2229581" y="266460"/>
                  </a:lnTo>
                  <a:lnTo>
                    <a:pt x="2213259" y="302480"/>
                  </a:lnTo>
                  <a:lnTo>
                    <a:pt x="2190225" y="334624"/>
                  </a:lnTo>
                  <a:lnTo>
                    <a:pt x="2161363" y="361656"/>
                  </a:lnTo>
                  <a:lnTo>
                    <a:pt x="2127780" y="382537"/>
                  </a:lnTo>
                  <a:lnTo>
                    <a:pt x="2090770" y="396466"/>
                  </a:lnTo>
                  <a:lnTo>
                    <a:pt x="2051753" y="402909"/>
                  </a:lnTo>
                  <a:lnTo>
                    <a:pt x="2038563" y="403232"/>
                  </a:lnTo>
                  <a:close/>
                </a:path>
              </a:pathLst>
            </a:custGeom>
            <a:solidFill>
              <a:srgbClr val="FFF4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792998" y="3455974"/>
              <a:ext cx="443865" cy="403860"/>
            </a:xfrm>
            <a:custGeom>
              <a:avLst/>
              <a:gdLst/>
              <a:ahLst/>
              <a:cxnLst/>
              <a:rect l="l" t="t" r="r" b="b"/>
              <a:pathLst>
                <a:path w="443864" h="403860">
                  <a:moveTo>
                    <a:pt x="241939" y="403232"/>
                  </a:moveTo>
                  <a:lnTo>
                    <a:pt x="195012" y="403232"/>
                  </a:lnTo>
                  <a:lnTo>
                    <a:pt x="175282" y="401614"/>
                  </a:lnTo>
                  <a:lnTo>
                    <a:pt x="136771" y="392634"/>
                  </a:lnTo>
                  <a:lnTo>
                    <a:pt x="100751" y="376312"/>
                  </a:lnTo>
                  <a:lnTo>
                    <a:pt x="68607" y="353278"/>
                  </a:lnTo>
                  <a:lnTo>
                    <a:pt x="41575" y="324416"/>
                  </a:lnTo>
                  <a:lnTo>
                    <a:pt x="20693" y="290833"/>
                  </a:lnTo>
                  <a:lnTo>
                    <a:pt x="6764" y="253823"/>
                  </a:lnTo>
                  <a:lnTo>
                    <a:pt x="323" y="214806"/>
                  </a:lnTo>
                  <a:lnTo>
                    <a:pt x="0" y="195012"/>
                  </a:lnTo>
                  <a:lnTo>
                    <a:pt x="1618" y="175282"/>
                  </a:lnTo>
                  <a:lnTo>
                    <a:pt x="10598" y="136771"/>
                  </a:lnTo>
                  <a:lnTo>
                    <a:pt x="26919" y="100751"/>
                  </a:lnTo>
                  <a:lnTo>
                    <a:pt x="49953" y="68607"/>
                  </a:lnTo>
                  <a:lnTo>
                    <a:pt x="78816" y="41575"/>
                  </a:lnTo>
                  <a:lnTo>
                    <a:pt x="112398" y="20693"/>
                  </a:lnTo>
                  <a:lnTo>
                    <a:pt x="149408" y="6764"/>
                  </a:lnTo>
                  <a:lnTo>
                    <a:pt x="188425" y="323"/>
                  </a:lnTo>
                  <a:lnTo>
                    <a:pt x="201616" y="0"/>
                  </a:lnTo>
                  <a:lnTo>
                    <a:pt x="248543" y="0"/>
                  </a:lnTo>
                  <a:lnTo>
                    <a:pt x="287748" y="5162"/>
                  </a:lnTo>
                  <a:lnTo>
                    <a:pt x="325195" y="17874"/>
                  </a:lnTo>
                  <a:lnTo>
                    <a:pt x="359441" y="37646"/>
                  </a:lnTo>
                  <a:lnTo>
                    <a:pt x="389172" y="63721"/>
                  </a:lnTo>
                  <a:lnTo>
                    <a:pt x="413245" y="95094"/>
                  </a:lnTo>
                  <a:lnTo>
                    <a:pt x="430734" y="130561"/>
                  </a:lnTo>
                  <a:lnTo>
                    <a:pt x="440970" y="168758"/>
                  </a:lnTo>
                  <a:lnTo>
                    <a:pt x="443555" y="208219"/>
                  </a:lnTo>
                  <a:lnTo>
                    <a:pt x="441938" y="227949"/>
                  </a:lnTo>
                  <a:lnTo>
                    <a:pt x="432957" y="266460"/>
                  </a:lnTo>
                  <a:lnTo>
                    <a:pt x="416635" y="302480"/>
                  </a:lnTo>
                  <a:lnTo>
                    <a:pt x="393601" y="334624"/>
                  </a:lnTo>
                  <a:lnTo>
                    <a:pt x="364739" y="361656"/>
                  </a:lnTo>
                  <a:lnTo>
                    <a:pt x="331156" y="382537"/>
                  </a:lnTo>
                  <a:lnTo>
                    <a:pt x="294146" y="396466"/>
                  </a:lnTo>
                  <a:lnTo>
                    <a:pt x="255129" y="402909"/>
                  </a:lnTo>
                  <a:lnTo>
                    <a:pt x="241939" y="403232"/>
                  </a:lnTo>
                  <a:close/>
                </a:path>
              </a:pathLst>
            </a:custGeom>
            <a:solidFill>
              <a:srgbClr val="946B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5792998" y="4293351"/>
            <a:ext cx="2240280" cy="403860"/>
            <a:chOff x="5792998" y="4293351"/>
            <a:chExt cx="2240280" cy="403860"/>
          </a:xfrm>
        </p:grpSpPr>
        <p:sp>
          <p:nvSpPr>
            <p:cNvPr id="20" name="object 20"/>
            <p:cNvSpPr/>
            <p:nvPr/>
          </p:nvSpPr>
          <p:spPr>
            <a:xfrm>
              <a:off x="5792998" y="4293351"/>
              <a:ext cx="2240280" cy="403860"/>
            </a:xfrm>
            <a:custGeom>
              <a:avLst/>
              <a:gdLst/>
              <a:ahLst/>
              <a:cxnLst/>
              <a:rect l="l" t="t" r="r" b="b"/>
              <a:pathLst>
                <a:path w="2240279" h="403860">
                  <a:moveTo>
                    <a:pt x="2038563" y="403232"/>
                  </a:moveTo>
                  <a:lnTo>
                    <a:pt x="195012" y="403232"/>
                  </a:lnTo>
                  <a:lnTo>
                    <a:pt x="175282" y="401614"/>
                  </a:lnTo>
                  <a:lnTo>
                    <a:pt x="136771" y="392634"/>
                  </a:lnTo>
                  <a:lnTo>
                    <a:pt x="100751" y="376312"/>
                  </a:lnTo>
                  <a:lnTo>
                    <a:pt x="68607" y="353278"/>
                  </a:lnTo>
                  <a:lnTo>
                    <a:pt x="41575" y="324416"/>
                  </a:lnTo>
                  <a:lnTo>
                    <a:pt x="20693" y="290833"/>
                  </a:lnTo>
                  <a:lnTo>
                    <a:pt x="6764" y="253823"/>
                  </a:lnTo>
                  <a:lnTo>
                    <a:pt x="323" y="214806"/>
                  </a:lnTo>
                  <a:lnTo>
                    <a:pt x="0" y="195012"/>
                  </a:lnTo>
                  <a:lnTo>
                    <a:pt x="1618" y="175282"/>
                  </a:lnTo>
                  <a:lnTo>
                    <a:pt x="10598" y="136771"/>
                  </a:lnTo>
                  <a:lnTo>
                    <a:pt x="26919" y="100751"/>
                  </a:lnTo>
                  <a:lnTo>
                    <a:pt x="49953" y="68607"/>
                  </a:lnTo>
                  <a:lnTo>
                    <a:pt x="78816" y="41575"/>
                  </a:lnTo>
                  <a:lnTo>
                    <a:pt x="112398" y="20693"/>
                  </a:lnTo>
                  <a:lnTo>
                    <a:pt x="149408" y="6764"/>
                  </a:lnTo>
                  <a:lnTo>
                    <a:pt x="188425" y="323"/>
                  </a:lnTo>
                  <a:lnTo>
                    <a:pt x="201616" y="0"/>
                  </a:lnTo>
                  <a:lnTo>
                    <a:pt x="2045167" y="0"/>
                  </a:lnTo>
                  <a:lnTo>
                    <a:pt x="2084372" y="5162"/>
                  </a:lnTo>
                  <a:lnTo>
                    <a:pt x="2121819" y="17874"/>
                  </a:lnTo>
                  <a:lnTo>
                    <a:pt x="2156065" y="37646"/>
                  </a:lnTo>
                  <a:lnTo>
                    <a:pt x="2185796" y="63721"/>
                  </a:lnTo>
                  <a:lnTo>
                    <a:pt x="2209869" y="95094"/>
                  </a:lnTo>
                  <a:lnTo>
                    <a:pt x="2227358" y="130561"/>
                  </a:lnTo>
                  <a:lnTo>
                    <a:pt x="2237594" y="168758"/>
                  </a:lnTo>
                  <a:lnTo>
                    <a:pt x="2240179" y="208219"/>
                  </a:lnTo>
                  <a:lnTo>
                    <a:pt x="2238561" y="227949"/>
                  </a:lnTo>
                  <a:lnTo>
                    <a:pt x="2229581" y="266460"/>
                  </a:lnTo>
                  <a:lnTo>
                    <a:pt x="2213259" y="302480"/>
                  </a:lnTo>
                  <a:lnTo>
                    <a:pt x="2190225" y="334624"/>
                  </a:lnTo>
                  <a:lnTo>
                    <a:pt x="2161363" y="361656"/>
                  </a:lnTo>
                  <a:lnTo>
                    <a:pt x="2127780" y="382537"/>
                  </a:lnTo>
                  <a:lnTo>
                    <a:pt x="2090770" y="396466"/>
                  </a:lnTo>
                  <a:lnTo>
                    <a:pt x="2051753" y="402909"/>
                  </a:lnTo>
                  <a:lnTo>
                    <a:pt x="2038563" y="403232"/>
                  </a:lnTo>
                  <a:close/>
                </a:path>
              </a:pathLst>
            </a:custGeom>
            <a:solidFill>
              <a:srgbClr val="FFF4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792998" y="4293351"/>
              <a:ext cx="1384935" cy="403860"/>
            </a:xfrm>
            <a:custGeom>
              <a:avLst/>
              <a:gdLst/>
              <a:ahLst/>
              <a:cxnLst/>
              <a:rect l="l" t="t" r="r" b="b"/>
              <a:pathLst>
                <a:path w="1384934" h="403860">
                  <a:moveTo>
                    <a:pt x="1182814" y="403232"/>
                  </a:moveTo>
                  <a:lnTo>
                    <a:pt x="195012" y="403232"/>
                  </a:lnTo>
                  <a:lnTo>
                    <a:pt x="175282" y="401614"/>
                  </a:lnTo>
                  <a:lnTo>
                    <a:pt x="136771" y="392634"/>
                  </a:lnTo>
                  <a:lnTo>
                    <a:pt x="100751" y="376312"/>
                  </a:lnTo>
                  <a:lnTo>
                    <a:pt x="68607" y="353278"/>
                  </a:lnTo>
                  <a:lnTo>
                    <a:pt x="41575" y="324416"/>
                  </a:lnTo>
                  <a:lnTo>
                    <a:pt x="20693" y="290833"/>
                  </a:lnTo>
                  <a:lnTo>
                    <a:pt x="6764" y="253823"/>
                  </a:lnTo>
                  <a:lnTo>
                    <a:pt x="323" y="214806"/>
                  </a:lnTo>
                  <a:lnTo>
                    <a:pt x="0" y="195012"/>
                  </a:lnTo>
                  <a:lnTo>
                    <a:pt x="1618" y="175282"/>
                  </a:lnTo>
                  <a:lnTo>
                    <a:pt x="10598" y="136771"/>
                  </a:lnTo>
                  <a:lnTo>
                    <a:pt x="26919" y="100751"/>
                  </a:lnTo>
                  <a:lnTo>
                    <a:pt x="49953" y="68607"/>
                  </a:lnTo>
                  <a:lnTo>
                    <a:pt x="78816" y="41575"/>
                  </a:lnTo>
                  <a:lnTo>
                    <a:pt x="112398" y="20693"/>
                  </a:lnTo>
                  <a:lnTo>
                    <a:pt x="149408" y="6764"/>
                  </a:lnTo>
                  <a:lnTo>
                    <a:pt x="188425" y="323"/>
                  </a:lnTo>
                  <a:lnTo>
                    <a:pt x="201616" y="0"/>
                  </a:lnTo>
                  <a:lnTo>
                    <a:pt x="1189418" y="0"/>
                  </a:lnTo>
                  <a:lnTo>
                    <a:pt x="1228624" y="5162"/>
                  </a:lnTo>
                  <a:lnTo>
                    <a:pt x="1266070" y="17874"/>
                  </a:lnTo>
                  <a:lnTo>
                    <a:pt x="1300316" y="37646"/>
                  </a:lnTo>
                  <a:lnTo>
                    <a:pt x="1330048" y="63721"/>
                  </a:lnTo>
                  <a:lnTo>
                    <a:pt x="1354121" y="95094"/>
                  </a:lnTo>
                  <a:lnTo>
                    <a:pt x="1371610" y="130561"/>
                  </a:lnTo>
                  <a:lnTo>
                    <a:pt x="1381845" y="168758"/>
                  </a:lnTo>
                  <a:lnTo>
                    <a:pt x="1384430" y="208219"/>
                  </a:lnTo>
                  <a:lnTo>
                    <a:pt x="1382813" y="227949"/>
                  </a:lnTo>
                  <a:lnTo>
                    <a:pt x="1373832" y="266460"/>
                  </a:lnTo>
                  <a:lnTo>
                    <a:pt x="1357510" y="302480"/>
                  </a:lnTo>
                  <a:lnTo>
                    <a:pt x="1334477" y="334624"/>
                  </a:lnTo>
                  <a:lnTo>
                    <a:pt x="1305614" y="361656"/>
                  </a:lnTo>
                  <a:lnTo>
                    <a:pt x="1272032" y="382537"/>
                  </a:lnTo>
                  <a:lnTo>
                    <a:pt x="1235022" y="396466"/>
                  </a:lnTo>
                  <a:lnTo>
                    <a:pt x="1196004" y="402909"/>
                  </a:lnTo>
                  <a:lnTo>
                    <a:pt x="1182814" y="403232"/>
                  </a:lnTo>
                  <a:close/>
                </a:path>
              </a:pathLst>
            </a:custGeom>
            <a:solidFill>
              <a:srgbClr val="946B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8132470" y="4264922"/>
            <a:ext cx="1043940" cy="11982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50" spc="140" dirty="0">
                <a:solidFill>
                  <a:srgbClr val="372928"/>
                </a:solidFill>
                <a:latin typeface="Times New Roman"/>
                <a:cs typeface="Times New Roman"/>
              </a:rPr>
              <a:t>61,8%</a:t>
            </a:r>
            <a:endParaRPr sz="2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880"/>
              </a:spcBef>
            </a:pPr>
            <a:r>
              <a:rPr sz="2650" spc="220" dirty="0">
                <a:solidFill>
                  <a:srgbClr val="372928"/>
                </a:solidFill>
                <a:latin typeface="Times New Roman"/>
                <a:cs typeface="Times New Roman"/>
              </a:rPr>
              <a:t>22</a:t>
            </a:r>
            <a:r>
              <a:rPr sz="2650" spc="210" dirty="0">
                <a:solidFill>
                  <a:srgbClr val="372928"/>
                </a:solidFill>
                <a:latin typeface="Times New Roman"/>
                <a:cs typeface="Times New Roman"/>
              </a:rPr>
              <a:t>,</a:t>
            </a:r>
            <a:r>
              <a:rPr sz="2650" spc="310" dirty="0">
                <a:solidFill>
                  <a:srgbClr val="372928"/>
                </a:solidFill>
                <a:latin typeface="Times New Roman"/>
                <a:cs typeface="Times New Roman"/>
              </a:rPr>
              <a:t>9</a:t>
            </a:r>
            <a:r>
              <a:rPr sz="2650" spc="180" dirty="0">
                <a:solidFill>
                  <a:srgbClr val="372928"/>
                </a:solidFill>
                <a:latin typeface="Times New Roman"/>
                <a:cs typeface="Times New Roman"/>
              </a:rPr>
              <a:t>%</a:t>
            </a:r>
            <a:endParaRPr sz="2650">
              <a:latin typeface="Times New Roman"/>
              <a:cs typeface="Times New Roman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792998" y="5062849"/>
            <a:ext cx="2240280" cy="403860"/>
            <a:chOff x="5792998" y="5062849"/>
            <a:chExt cx="2240280" cy="403860"/>
          </a:xfrm>
        </p:grpSpPr>
        <p:sp>
          <p:nvSpPr>
            <p:cNvPr id="24" name="object 24"/>
            <p:cNvSpPr/>
            <p:nvPr/>
          </p:nvSpPr>
          <p:spPr>
            <a:xfrm>
              <a:off x="5792998" y="5062849"/>
              <a:ext cx="2240280" cy="403860"/>
            </a:xfrm>
            <a:custGeom>
              <a:avLst/>
              <a:gdLst/>
              <a:ahLst/>
              <a:cxnLst/>
              <a:rect l="l" t="t" r="r" b="b"/>
              <a:pathLst>
                <a:path w="2240279" h="403860">
                  <a:moveTo>
                    <a:pt x="2038563" y="403232"/>
                  </a:moveTo>
                  <a:lnTo>
                    <a:pt x="195012" y="403232"/>
                  </a:lnTo>
                  <a:lnTo>
                    <a:pt x="175282" y="401614"/>
                  </a:lnTo>
                  <a:lnTo>
                    <a:pt x="136771" y="392634"/>
                  </a:lnTo>
                  <a:lnTo>
                    <a:pt x="100751" y="376312"/>
                  </a:lnTo>
                  <a:lnTo>
                    <a:pt x="68607" y="353278"/>
                  </a:lnTo>
                  <a:lnTo>
                    <a:pt x="41575" y="324416"/>
                  </a:lnTo>
                  <a:lnTo>
                    <a:pt x="20693" y="290833"/>
                  </a:lnTo>
                  <a:lnTo>
                    <a:pt x="6764" y="253823"/>
                  </a:lnTo>
                  <a:lnTo>
                    <a:pt x="323" y="214806"/>
                  </a:lnTo>
                  <a:lnTo>
                    <a:pt x="0" y="195012"/>
                  </a:lnTo>
                  <a:lnTo>
                    <a:pt x="1618" y="175282"/>
                  </a:lnTo>
                  <a:lnTo>
                    <a:pt x="10598" y="136771"/>
                  </a:lnTo>
                  <a:lnTo>
                    <a:pt x="26919" y="100751"/>
                  </a:lnTo>
                  <a:lnTo>
                    <a:pt x="49953" y="68607"/>
                  </a:lnTo>
                  <a:lnTo>
                    <a:pt x="78816" y="41575"/>
                  </a:lnTo>
                  <a:lnTo>
                    <a:pt x="112398" y="20693"/>
                  </a:lnTo>
                  <a:lnTo>
                    <a:pt x="149408" y="6764"/>
                  </a:lnTo>
                  <a:lnTo>
                    <a:pt x="188425" y="323"/>
                  </a:lnTo>
                  <a:lnTo>
                    <a:pt x="201616" y="0"/>
                  </a:lnTo>
                  <a:lnTo>
                    <a:pt x="2045167" y="0"/>
                  </a:lnTo>
                  <a:lnTo>
                    <a:pt x="2084372" y="5162"/>
                  </a:lnTo>
                  <a:lnTo>
                    <a:pt x="2121819" y="17874"/>
                  </a:lnTo>
                  <a:lnTo>
                    <a:pt x="2156065" y="37646"/>
                  </a:lnTo>
                  <a:lnTo>
                    <a:pt x="2185796" y="63721"/>
                  </a:lnTo>
                  <a:lnTo>
                    <a:pt x="2209869" y="95094"/>
                  </a:lnTo>
                  <a:lnTo>
                    <a:pt x="2227358" y="130561"/>
                  </a:lnTo>
                  <a:lnTo>
                    <a:pt x="2237594" y="168758"/>
                  </a:lnTo>
                  <a:lnTo>
                    <a:pt x="2240179" y="208219"/>
                  </a:lnTo>
                  <a:lnTo>
                    <a:pt x="2238561" y="227949"/>
                  </a:lnTo>
                  <a:lnTo>
                    <a:pt x="2229581" y="266460"/>
                  </a:lnTo>
                  <a:lnTo>
                    <a:pt x="2213259" y="302480"/>
                  </a:lnTo>
                  <a:lnTo>
                    <a:pt x="2190225" y="334624"/>
                  </a:lnTo>
                  <a:lnTo>
                    <a:pt x="2161363" y="361656"/>
                  </a:lnTo>
                  <a:lnTo>
                    <a:pt x="2127780" y="382537"/>
                  </a:lnTo>
                  <a:lnTo>
                    <a:pt x="2090770" y="396466"/>
                  </a:lnTo>
                  <a:lnTo>
                    <a:pt x="2051753" y="402909"/>
                  </a:lnTo>
                  <a:lnTo>
                    <a:pt x="2038563" y="403232"/>
                  </a:lnTo>
                  <a:close/>
                </a:path>
              </a:pathLst>
            </a:custGeom>
            <a:solidFill>
              <a:srgbClr val="FFF4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792998" y="5062849"/>
              <a:ext cx="513080" cy="403860"/>
            </a:xfrm>
            <a:custGeom>
              <a:avLst/>
              <a:gdLst/>
              <a:ahLst/>
              <a:cxnLst/>
              <a:rect l="l" t="t" r="r" b="b"/>
              <a:pathLst>
                <a:path w="513079" h="403860">
                  <a:moveTo>
                    <a:pt x="311384" y="403232"/>
                  </a:moveTo>
                  <a:lnTo>
                    <a:pt x="195012" y="403232"/>
                  </a:lnTo>
                  <a:lnTo>
                    <a:pt x="175282" y="401614"/>
                  </a:lnTo>
                  <a:lnTo>
                    <a:pt x="136771" y="392634"/>
                  </a:lnTo>
                  <a:lnTo>
                    <a:pt x="100751" y="376312"/>
                  </a:lnTo>
                  <a:lnTo>
                    <a:pt x="68607" y="353278"/>
                  </a:lnTo>
                  <a:lnTo>
                    <a:pt x="41575" y="324416"/>
                  </a:lnTo>
                  <a:lnTo>
                    <a:pt x="20693" y="290833"/>
                  </a:lnTo>
                  <a:lnTo>
                    <a:pt x="6764" y="253823"/>
                  </a:lnTo>
                  <a:lnTo>
                    <a:pt x="323" y="214806"/>
                  </a:lnTo>
                  <a:lnTo>
                    <a:pt x="0" y="195012"/>
                  </a:lnTo>
                  <a:lnTo>
                    <a:pt x="1618" y="175282"/>
                  </a:lnTo>
                  <a:lnTo>
                    <a:pt x="10598" y="136771"/>
                  </a:lnTo>
                  <a:lnTo>
                    <a:pt x="26919" y="100751"/>
                  </a:lnTo>
                  <a:lnTo>
                    <a:pt x="49953" y="68607"/>
                  </a:lnTo>
                  <a:lnTo>
                    <a:pt x="78816" y="41575"/>
                  </a:lnTo>
                  <a:lnTo>
                    <a:pt x="112398" y="20693"/>
                  </a:lnTo>
                  <a:lnTo>
                    <a:pt x="149408" y="6764"/>
                  </a:lnTo>
                  <a:lnTo>
                    <a:pt x="188425" y="323"/>
                  </a:lnTo>
                  <a:lnTo>
                    <a:pt x="201616" y="0"/>
                  </a:lnTo>
                  <a:lnTo>
                    <a:pt x="317988" y="0"/>
                  </a:lnTo>
                  <a:lnTo>
                    <a:pt x="357194" y="5162"/>
                  </a:lnTo>
                  <a:lnTo>
                    <a:pt x="394641" y="17874"/>
                  </a:lnTo>
                  <a:lnTo>
                    <a:pt x="428886" y="37646"/>
                  </a:lnTo>
                  <a:lnTo>
                    <a:pt x="458618" y="63721"/>
                  </a:lnTo>
                  <a:lnTo>
                    <a:pt x="482691" y="95094"/>
                  </a:lnTo>
                  <a:lnTo>
                    <a:pt x="500180" y="130561"/>
                  </a:lnTo>
                  <a:lnTo>
                    <a:pt x="510415" y="168758"/>
                  </a:lnTo>
                  <a:lnTo>
                    <a:pt x="513001" y="208219"/>
                  </a:lnTo>
                  <a:lnTo>
                    <a:pt x="511383" y="227949"/>
                  </a:lnTo>
                  <a:lnTo>
                    <a:pt x="502402" y="266460"/>
                  </a:lnTo>
                  <a:lnTo>
                    <a:pt x="486080" y="302480"/>
                  </a:lnTo>
                  <a:lnTo>
                    <a:pt x="463047" y="334624"/>
                  </a:lnTo>
                  <a:lnTo>
                    <a:pt x="434184" y="361656"/>
                  </a:lnTo>
                  <a:lnTo>
                    <a:pt x="400602" y="382537"/>
                  </a:lnTo>
                  <a:lnTo>
                    <a:pt x="363592" y="396466"/>
                  </a:lnTo>
                  <a:lnTo>
                    <a:pt x="324575" y="402909"/>
                  </a:lnTo>
                  <a:lnTo>
                    <a:pt x="311384" y="403232"/>
                  </a:lnTo>
                  <a:close/>
                </a:path>
              </a:pathLst>
            </a:custGeom>
            <a:solidFill>
              <a:srgbClr val="946B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/>
          <p:nvPr/>
        </p:nvSpPr>
        <p:spPr>
          <a:xfrm>
            <a:off x="8288883" y="326492"/>
            <a:ext cx="1066799" cy="1066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698498" y="940233"/>
            <a:ext cx="61893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40" dirty="0">
                <a:solidFill>
                  <a:srgbClr val="201613"/>
                </a:solidFill>
              </a:rPr>
              <a:t>KTO</a:t>
            </a:r>
            <a:r>
              <a:rPr spc="95" dirty="0">
                <a:solidFill>
                  <a:srgbClr val="201613"/>
                </a:solidFill>
              </a:rPr>
              <a:t> </a:t>
            </a:r>
            <a:r>
              <a:rPr spc="50" dirty="0">
                <a:solidFill>
                  <a:srgbClr val="201613"/>
                </a:solidFill>
              </a:rPr>
              <a:t>DYSKRYMINOWAŁ?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169503" y="3397951"/>
            <a:ext cx="11772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250" dirty="0">
                <a:solidFill>
                  <a:srgbClr val="372928"/>
                </a:solidFill>
                <a:latin typeface="Times New Roman"/>
                <a:cs typeface="Times New Roman"/>
              </a:rPr>
              <a:t>s</a:t>
            </a:r>
            <a:r>
              <a:rPr sz="2100" spc="340" dirty="0">
                <a:solidFill>
                  <a:srgbClr val="372928"/>
                </a:solidFill>
                <a:latin typeface="Times New Roman"/>
                <a:cs typeface="Times New Roman"/>
              </a:rPr>
              <a:t>t</a:t>
            </a:r>
            <a:r>
              <a:rPr sz="2100" spc="240" dirty="0">
                <a:solidFill>
                  <a:srgbClr val="372928"/>
                </a:solidFill>
                <a:latin typeface="Times New Roman"/>
                <a:cs typeface="Times New Roman"/>
              </a:rPr>
              <a:t>u</a:t>
            </a:r>
            <a:r>
              <a:rPr sz="2100" spc="265" dirty="0">
                <a:solidFill>
                  <a:srgbClr val="372928"/>
                </a:solidFill>
                <a:latin typeface="Times New Roman"/>
                <a:cs typeface="Times New Roman"/>
              </a:rPr>
              <a:t>d</a:t>
            </a:r>
            <a:r>
              <a:rPr sz="2100" spc="280" dirty="0">
                <a:solidFill>
                  <a:srgbClr val="372928"/>
                </a:solidFill>
                <a:latin typeface="Times New Roman"/>
                <a:cs typeface="Times New Roman"/>
              </a:rPr>
              <a:t>e</a:t>
            </a:r>
            <a:r>
              <a:rPr sz="2100" spc="330" dirty="0">
                <a:solidFill>
                  <a:srgbClr val="372928"/>
                </a:solidFill>
                <a:latin typeface="Times New Roman"/>
                <a:cs typeface="Times New Roman"/>
              </a:rPr>
              <a:t>n</a:t>
            </a:r>
            <a:r>
              <a:rPr sz="2100" spc="215" dirty="0">
                <a:solidFill>
                  <a:srgbClr val="372928"/>
                </a:solidFill>
                <a:latin typeface="Times New Roman"/>
                <a:cs typeface="Times New Roman"/>
              </a:rPr>
              <a:t>c</a:t>
            </a:r>
            <a:r>
              <a:rPr sz="2100" spc="100" dirty="0">
                <a:solidFill>
                  <a:srgbClr val="372928"/>
                </a:solidFill>
                <a:latin typeface="Times New Roman"/>
                <a:cs typeface="Times New Roman"/>
              </a:rPr>
              <a:t>i</a:t>
            </a:r>
            <a:endParaRPr sz="2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555990" cy="7315200"/>
          </a:xfrm>
          <a:custGeom>
            <a:avLst/>
            <a:gdLst/>
            <a:ahLst/>
            <a:cxnLst/>
            <a:rect l="l" t="t" r="r" b="b"/>
            <a:pathLst>
              <a:path w="8555990" h="7315200">
                <a:moveTo>
                  <a:pt x="0" y="7315200"/>
                </a:moveTo>
                <a:lnTo>
                  <a:pt x="8555736" y="7315200"/>
                </a:lnTo>
                <a:lnTo>
                  <a:pt x="8555736" y="0"/>
                </a:lnTo>
                <a:lnTo>
                  <a:pt x="0" y="0"/>
                </a:lnTo>
                <a:lnTo>
                  <a:pt x="0" y="7315200"/>
                </a:lnTo>
                <a:close/>
              </a:path>
            </a:pathLst>
          </a:custGeom>
          <a:solidFill>
            <a:srgbClr val="FFC61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555735" y="0"/>
            <a:ext cx="1198245" cy="7315200"/>
            <a:chOff x="8555735" y="0"/>
            <a:chExt cx="1198245" cy="7315200"/>
          </a:xfrm>
        </p:grpSpPr>
        <p:sp>
          <p:nvSpPr>
            <p:cNvPr id="4" name="object 4"/>
            <p:cNvSpPr/>
            <p:nvPr/>
          </p:nvSpPr>
          <p:spPr>
            <a:xfrm>
              <a:off x="8555735" y="0"/>
              <a:ext cx="1198245" cy="7315200"/>
            </a:xfrm>
            <a:custGeom>
              <a:avLst/>
              <a:gdLst/>
              <a:ahLst/>
              <a:cxnLst/>
              <a:rect l="l" t="t" r="r" b="b"/>
              <a:pathLst>
                <a:path w="1198245" h="7315200">
                  <a:moveTo>
                    <a:pt x="1197854" y="7315199"/>
                  </a:moveTo>
                  <a:lnTo>
                    <a:pt x="0" y="7315199"/>
                  </a:lnTo>
                  <a:lnTo>
                    <a:pt x="0" y="0"/>
                  </a:lnTo>
                  <a:lnTo>
                    <a:pt x="1197854" y="0"/>
                  </a:lnTo>
                  <a:lnTo>
                    <a:pt x="1197854" y="7315199"/>
                  </a:lnTo>
                  <a:close/>
                </a:path>
              </a:pathLst>
            </a:custGeom>
            <a:solidFill>
              <a:srgbClr val="3729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769029" y="731519"/>
              <a:ext cx="838200" cy="8382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6165" y="363583"/>
            <a:ext cx="6734809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300" spc="290" dirty="0"/>
              <a:t>Reakcje </a:t>
            </a:r>
            <a:r>
              <a:rPr sz="4300" spc="500" dirty="0"/>
              <a:t>na</a:t>
            </a:r>
            <a:r>
              <a:rPr sz="4300" dirty="0"/>
              <a:t> </a:t>
            </a:r>
            <a:r>
              <a:rPr sz="4300" spc="305" dirty="0"/>
              <a:t>dyskryminację</a:t>
            </a:r>
            <a:endParaRPr sz="4300"/>
          </a:p>
        </p:txBody>
      </p:sp>
      <p:sp>
        <p:nvSpPr>
          <p:cNvPr id="7" name="object 7"/>
          <p:cNvSpPr/>
          <p:nvPr/>
        </p:nvSpPr>
        <p:spPr>
          <a:xfrm>
            <a:off x="8323861" y="1149430"/>
            <a:ext cx="9525" cy="5486400"/>
          </a:xfrm>
          <a:custGeom>
            <a:avLst/>
            <a:gdLst/>
            <a:ahLst/>
            <a:cxnLst/>
            <a:rect l="l" t="t" r="r" b="b"/>
            <a:pathLst>
              <a:path w="9525" h="5486400">
                <a:moveTo>
                  <a:pt x="9516" y="5486347"/>
                </a:moveTo>
                <a:lnTo>
                  <a:pt x="0" y="5486347"/>
                </a:lnTo>
                <a:lnTo>
                  <a:pt x="0" y="0"/>
                </a:lnTo>
                <a:lnTo>
                  <a:pt x="9516" y="0"/>
                </a:lnTo>
                <a:lnTo>
                  <a:pt x="9516" y="5486347"/>
                </a:lnTo>
                <a:close/>
              </a:path>
            </a:pathLst>
          </a:custGeom>
          <a:solidFill>
            <a:srgbClr val="946B09">
              <a:alpha val="247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6704610" y="1149427"/>
            <a:ext cx="1449705" cy="5486400"/>
            <a:chOff x="6704610" y="1149427"/>
            <a:chExt cx="1449705" cy="5486400"/>
          </a:xfrm>
        </p:grpSpPr>
        <p:sp>
          <p:nvSpPr>
            <p:cNvPr id="9" name="object 9"/>
            <p:cNvSpPr/>
            <p:nvPr/>
          </p:nvSpPr>
          <p:spPr>
            <a:xfrm>
              <a:off x="6704609" y="1149438"/>
              <a:ext cx="1089025" cy="5486400"/>
            </a:xfrm>
            <a:custGeom>
              <a:avLst/>
              <a:gdLst/>
              <a:ahLst/>
              <a:cxnLst/>
              <a:rect l="l" t="t" r="r" b="b"/>
              <a:pathLst>
                <a:path w="1089025" h="5486400">
                  <a:moveTo>
                    <a:pt x="9512" y="0"/>
                  </a:moveTo>
                  <a:lnTo>
                    <a:pt x="0" y="0"/>
                  </a:lnTo>
                  <a:lnTo>
                    <a:pt x="0" y="5486349"/>
                  </a:lnTo>
                  <a:lnTo>
                    <a:pt x="9512" y="5486349"/>
                  </a:lnTo>
                  <a:lnTo>
                    <a:pt x="9512" y="0"/>
                  </a:lnTo>
                  <a:close/>
                </a:path>
                <a:path w="1089025" h="5486400">
                  <a:moveTo>
                    <a:pt x="549262" y="0"/>
                  </a:moveTo>
                  <a:lnTo>
                    <a:pt x="539750" y="0"/>
                  </a:lnTo>
                  <a:lnTo>
                    <a:pt x="539750" y="5486349"/>
                  </a:lnTo>
                  <a:lnTo>
                    <a:pt x="549262" y="5486349"/>
                  </a:lnTo>
                  <a:lnTo>
                    <a:pt x="549262" y="0"/>
                  </a:lnTo>
                  <a:close/>
                </a:path>
                <a:path w="1089025" h="5486400">
                  <a:moveTo>
                    <a:pt x="1089012" y="0"/>
                  </a:moveTo>
                  <a:lnTo>
                    <a:pt x="1079500" y="0"/>
                  </a:lnTo>
                  <a:lnTo>
                    <a:pt x="1079500" y="5486349"/>
                  </a:lnTo>
                  <a:lnTo>
                    <a:pt x="1089012" y="5486349"/>
                  </a:lnTo>
                  <a:lnTo>
                    <a:pt x="1089012" y="0"/>
                  </a:lnTo>
                  <a:close/>
                </a:path>
              </a:pathLst>
            </a:custGeom>
            <a:solidFill>
              <a:srgbClr val="946B09">
                <a:alpha val="2470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09372" y="1149438"/>
              <a:ext cx="1445260" cy="5486400"/>
            </a:xfrm>
            <a:custGeom>
              <a:avLst/>
              <a:gdLst/>
              <a:ahLst/>
              <a:cxnLst/>
              <a:rect l="l" t="t" r="r" b="b"/>
              <a:pathLst>
                <a:path w="1445259" h="5486400">
                  <a:moveTo>
                    <a:pt x="365315" y="3719372"/>
                  </a:moveTo>
                  <a:lnTo>
                    <a:pt x="336791" y="3690810"/>
                  </a:lnTo>
                  <a:lnTo>
                    <a:pt x="0" y="3690810"/>
                  </a:lnTo>
                  <a:lnTo>
                    <a:pt x="0" y="4102290"/>
                  </a:lnTo>
                  <a:lnTo>
                    <a:pt x="336791" y="4102290"/>
                  </a:lnTo>
                  <a:lnTo>
                    <a:pt x="365315" y="4073728"/>
                  </a:lnTo>
                  <a:lnTo>
                    <a:pt x="365315" y="3719372"/>
                  </a:lnTo>
                  <a:close/>
                </a:path>
                <a:path w="1445259" h="5486400">
                  <a:moveTo>
                    <a:pt x="365315" y="3258007"/>
                  </a:moveTo>
                  <a:lnTo>
                    <a:pt x="336791" y="3229457"/>
                  </a:lnTo>
                  <a:lnTo>
                    <a:pt x="0" y="3229457"/>
                  </a:lnTo>
                  <a:lnTo>
                    <a:pt x="0" y="3640937"/>
                  </a:lnTo>
                  <a:lnTo>
                    <a:pt x="336791" y="3640937"/>
                  </a:lnTo>
                  <a:lnTo>
                    <a:pt x="365315" y="3612388"/>
                  </a:lnTo>
                  <a:lnTo>
                    <a:pt x="365315" y="3258007"/>
                  </a:lnTo>
                  <a:close/>
                </a:path>
                <a:path w="1445259" h="5486400">
                  <a:moveTo>
                    <a:pt x="365315" y="2796667"/>
                  </a:moveTo>
                  <a:lnTo>
                    <a:pt x="336791" y="2768104"/>
                  </a:lnTo>
                  <a:lnTo>
                    <a:pt x="0" y="2768104"/>
                  </a:lnTo>
                  <a:lnTo>
                    <a:pt x="0" y="3179584"/>
                  </a:lnTo>
                  <a:lnTo>
                    <a:pt x="336791" y="3179584"/>
                  </a:lnTo>
                  <a:lnTo>
                    <a:pt x="365315" y="3151022"/>
                  </a:lnTo>
                  <a:lnTo>
                    <a:pt x="365315" y="2796667"/>
                  </a:lnTo>
                  <a:close/>
                </a:path>
                <a:path w="1445259" h="5486400">
                  <a:moveTo>
                    <a:pt x="723709" y="4642066"/>
                  </a:moveTo>
                  <a:lnTo>
                    <a:pt x="695185" y="4613516"/>
                  </a:lnTo>
                  <a:lnTo>
                    <a:pt x="0" y="4613516"/>
                  </a:lnTo>
                  <a:lnTo>
                    <a:pt x="0" y="5024996"/>
                  </a:lnTo>
                  <a:lnTo>
                    <a:pt x="695185" y="5024996"/>
                  </a:lnTo>
                  <a:lnTo>
                    <a:pt x="723709" y="4996434"/>
                  </a:lnTo>
                  <a:lnTo>
                    <a:pt x="723709" y="4642066"/>
                  </a:lnTo>
                  <a:close/>
                </a:path>
                <a:path w="1445259" h="5486400">
                  <a:moveTo>
                    <a:pt x="723709" y="4180713"/>
                  </a:moveTo>
                  <a:lnTo>
                    <a:pt x="695185" y="4152163"/>
                  </a:lnTo>
                  <a:lnTo>
                    <a:pt x="0" y="4152163"/>
                  </a:lnTo>
                  <a:lnTo>
                    <a:pt x="0" y="4563630"/>
                  </a:lnTo>
                  <a:lnTo>
                    <a:pt x="695185" y="4563630"/>
                  </a:lnTo>
                  <a:lnTo>
                    <a:pt x="723709" y="4535094"/>
                  </a:lnTo>
                  <a:lnTo>
                    <a:pt x="723709" y="4180713"/>
                  </a:lnTo>
                  <a:close/>
                </a:path>
                <a:path w="1445259" h="5486400">
                  <a:moveTo>
                    <a:pt x="723709" y="2335314"/>
                  </a:moveTo>
                  <a:lnTo>
                    <a:pt x="695185" y="2306751"/>
                  </a:lnTo>
                  <a:lnTo>
                    <a:pt x="0" y="2306751"/>
                  </a:lnTo>
                  <a:lnTo>
                    <a:pt x="0" y="2718231"/>
                  </a:lnTo>
                  <a:lnTo>
                    <a:pt x="695185" y="2718231"/>
                  </a:lnTo>
                  <a:lnTo>
                    <a:pt x="723709" y="2689682"/>
                  </a:lnTo>
                  <a:lnTo>
                    <a:pt x="723709" y="2335314"/>
                  </a:lnTo>
                  <a:close/>
                </a:path>
                <a:path w="1445259" h="5486400">
                  <a:moveTo>
                    <a:pt x="1084262" y="1873948"/>
                  </a:moveTo>
                  <a:lnTo>
                    <a:pt x="1055738" y="1845398"/>
                  </a:lnTo>
                  <a:lnTo>
                    <a:pt x="0" y="1845398"/>
                  </a:lnTo>
                  <a:lnTo>
                    <a:pt x="0" y="2256879"/>
                  </a:lnTo>
                  <a:lnTo>
                    <a:pt x="1055738" y="2256879"/>
                  </a:lnTo>
                  <a:lnTo>
                    <a:pt x="1084262" y="2228329"/>
                  </a:lnTo>
                  <a:lnTo>
                    <a:pt x="1084262" y="1873948"/>
                  </a:lnTo>
                  <a:close/>
                </a:path>
                <a:path w="1445259" h="5486400">
                  <a:moveTo>
                    <a:pt x="1084262" y="1412608"/>
                  </a:moveTo>
                  <a:lnTo>
                    <a:pt x="1055738" y="1384046"/>
                  </a:lnTo>
                  <a:lnTo>
                    <a:pt x="0" y="1384046"/>
                  </a:lnTo>
                  <a:lnTo>
                    <a:pt x="0" y="1795526"/>
                  </a:lnTo>
                  <a:lnTo>
                    <a:pt x="1055738" y="1795526"/>
                  </a:lnTo>
                  <a:lnTo>
                    <a:pt x="1084262" y="1766976"/>
                  </a:lnTo>
                  <a:lnTo>
                    <a:pt x="1084262" y="1412608"/>
                  </a:lnTo>
                  <a:close/>
                </a:path>
                <a:path w="1445259" h="5486400">
                  <a:moveTo>
                    <a:pt x="1084262" y="951255"/>
                  </a:moveTo>
                  <a:lnTo>
                    <a:pt x="1055738" y="922693"/>
                  </a:lnTo>
                  <a:lnTo>
                    <a:pt x="0" y="922693"/>
                  </a:lnTo>
                  <a:lnTo>
                    <a:pt x="0" y="1334173"/>
                  </a:lnTo>
                  <a:lnTo>
                    <a:pt x="1055738" y="1334173"/>
                  </a:lnTo>
                  <a:lnTo>
                    <a:pt x="1084262" y="1305623"/>
                  </a:lnTo>
                  <a:lnTo>
                    <a:pt x="1084262" y="951255"/>
                  </a:lnTo>
                  <a:close/>
                </a:path>
                <a:path w="1445259" h="5486400">
                  <a:moveTo>
                    <a:pt x="1444815" y="5103419"/>
                  </a:moveTo>
                  <a:lnTo>
                    <a:pt x="1416278" y="5074869"/>
                  </a:lnTo>
                  <a:lnTo>
                    <a:pt x="0" y="5074869"/>
                  </a:lnTo>
                  <a:lnTo>
                    <a:pt x="0" y="5486349"/>
                  </a:lnTo>
                  <a:lnTo>
                    <a:pt x="1416278" y="5486349"/>
                  </a:lnTo>
                  <a:lnTo>
                    <a:pt x="1444815" y="5457787"/>
                  </a:lnTo>
                  <a:lnTo>
                    <a:pt x="1444815" y="5103419"/>
                  </a:lnTo>
                  <a:close/>
                </a:path>
                <a:path w="1445259" h="5486400">
                  <a:moveTo>
                    <a:pt x="1444815" y="489902"/>
                  </a:moveTo>
                  <a:lnTo>
                    <a:pt x="1416278" y="461352"/>
                  </a:lnTo>
                  <a:lnTo>
                    <a:pt x="0" y="461352"/>
                  </a:lnTo>
                  <a:lnTo>
                    <a:pt x="0" y="872820"/>
                  </a:lnTo>
                  <a:lnTo>
                    <a:pt x="1416278" y="872820"/>
                  </a:lnTo>
                  <a:lnTo>
                    <a:pt x="1444815" y="844270"/>
                  </a:lnTo>
                  <a:lnTo>
                    <a:pt x="1444815" y="489902"/>
                  </a:lnTo>
                  <a:close/>
                </a:path>
                <a:path w="1445259" h="5486400">
                  <a:moveTo>
                    <a:pt x="1444815" y="28549"/>
                  </a:moveTo>
                  <a:lnTo>
                    <a:pt x="1416278" y="0"/>
                  </a:lnTo>
                  <a:lnTo>
                    <a:pt x="0" y="0"/>
                  </a:lnTo>
                  <a:lnTo>
                    <a:pt x="0" y="411467"/>
                  </a:lnTo>
                  <a:lnTo>
                    <a:pt x="1416278" y="411467"/>
                  </a:lnTo>
                  <a:lnTo>
                    <a:pt x="1444815" y="382917"/>
                  </a:lnTo>
                  <a:lnTo>
                    <a:pt x="1444815" y="28549"/>
                  </a:lnTo>
                  <a:close/>
                </a:path>
              </a:pathLst>
            </a:custGeom>
            <a:solidFill>
              <a:srgbClr val="3729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552170" y="6696728"/>
            <a:ext cx="2039620" cy="240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445770" algn="l"/>
              </a:tabLst>
            </a:pPr>
            <a:r>
              <a:rPr sz="1400" spc="200" dirty="0">
                <a:solidFill>
                  <a:srgbClr val="946B09"/>
                </a:solidFill>
                <a:latin typeface="Times New Roman"/>
                <a:cs typeface="Times New Roman"/>
              </a:rPr>
              <a:t>0%	</a:t>
            </a:r>
            <a:r>
              <a:rPr sz="1400" spc="165" dirty="0">
                <a:solidFill>
                  <a:srgbClr val="946B09"/>
                </a:solidFill>
                <a:latin typeface="Times New Roman"/>
                <a:cs typeface="Times New Roman"/>
              </a:rPr>
              <a:t>250%</a:t>
            </a:r>
            <a:r>
              <a:rPr sz="1400" spc="-165" dirty="0">
                <a:solidFill>
                  <a:srgbClr val="946B09"/>
                </a:solidFill>
                <a:latin typeface="Times New Roman"/>
                <a:cs typeface="Times New Roman"/>
              </a:rPr>
              <a:t> </a:t>
            </a:r>
            <a:r>
              <a:rPr sz="1400" spc="210" dirty="0">
                <a:solidFill>
                  <a:srgbClr val="946B09"/>
                </a:solidFill>
                <a:latin typeface="Times New Roman"/>
                <a:cs typeface="Times New Roman"/>
              </a:rPr>
              <a:t>500%</a:t>
            </a:r>
            <a:r>
              <a:rPr sz="1400" spc="-145" dirty="0">
                <a:solidFill>
                  <a:srgbClr val="946B09"/>
                </a:solidFill>
                <a:latin typeface="Times New Roman"/>
                <a:cs typeface="Times New Roman"/>
              </a:rPr>
              <a:t> </a:t>
            </a:r>
            <a:r>
              <a:rPr sz="1400" spc="155" dirty="0">
                <a:solidFill>
                  <a:srgbClr val="946B09"/>
                </a:solidFill>
                <a:latin typeface="Times New Roman"/>
                <a:cs typeface="Times New Roman"/>
              </a:rPr>
              <a:t>750%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20607" y="1219098"/>
            <a:ext cx="3552825" cy="240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150" dirty="0">
                <a:solidFill>
                  <a:srgbClr val="946B09"/>
                </a:solidFill>
                <a:latin typeface="Times New Roman"/>
                <a:cs typeface="Times New Roman"/>
              </a:rPr>
              <a:t>Byłem/am </a:t>
            </a:r>
            <a:r>
              <a:rPr sz="1400" spc="165" dirty="0">
                <a:solidFill>
                  <a:srgbClr val="946B09"/>
                </a:solidFill>
                <a:latin typeface="Times New Roman"/>
                <a:cs typeface="Times New Roman"/>
              </a:rPr>
              <a:t>załamany/a </a:t>
            </a:r>
            <a:r>
              <a:rPr sz="1400" spc="70" dirty="0">
                <a:solidFill>
                  <a:srgbClr val="946B09"/>
                </a:solidFill>
                <a:latin typeface="Times New Roman"/>
                <a:cs typeface="Times New Roman"/>
              </a:rPr>
              <a:t>i</a:t>
            </a:r>
            <a:r>
              <a:rPr sz="1400" spc="-20" dirty="0">
                <a:solidFill>
                  <a:srgbClr val="946B09"/>
                </a:solidFill>
                <a:latin typeface="Times New Roman"/>
                <a:cs typeface="Times New Roman"/>
              </a:rPr>
              <a:t> </a:t>
            </a:r>
            <a:r>
              <a:rPr sz="1400" spc="140" dirty="0">
                <a:solidFill>
                  <a:srgbClr val="946B09"/>
                </a:solidFill>
                <a:latin typeface="Times New Roman"/>
                <a:cs typeface="Times New Roman"/>
              </a:rPr>
              <a:t>przygnębiony/a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33704" y="1680452"/>
            <a:ext cx="3939540" cy="240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120" dirty="0">
                <a:solidFill>
                  <a:srgbClr val="946B09"/>
                </a:solidFill>
                <a:latin typeface="Times New Roman"/>
                <a:cs typeface="Times New Roman"/>
              </a:rPr>
              <a:t>Często </a:t>
            </a:r>
            <a:r>
              <a:rPr sz="1400" spc="165" dirty="0">
                <a:solidFill>
                  <a:srgbClr val="946B09"/>
                </a:solidFill>
                <a:latin typeface="Times New Roman"/>
                <a:cs typeface="Times New Roman"/>
              </a:rPr>
              <a:t>wracałem/am </a:t>
            </a:r>
            <a:r>
              <a:rPr sz="1400" spc="130" dirty="0">
                <a:solidFill>
                  <a:srgbClr val="946B09"/>
                </a:solidFill>
                <a:latin typeface="Times New Roman"/>
                <a:cs typeface="Times New Roman"/>
              </a:rPr>
              <a:t>myślami </a:t>
            </a:r>
            <a:r>
              <a:rPr sz="1400" spc="114" dirty="0">
                <a:solidFill>
                  <a:srgbClr val="946B09"/>
                </a:solidFill>
                <a:latin typeface="Times New Roman"/>
                <a:cs typeface="Times New Roman"/>
              </a:rPr>
              <a:t>do </a:t>
            </a:r>
            <a:r>
              <a:rPr sz="1400" spc="120" dirty="0">
                <a:solidFill>
                  <a:srgbClr val="946B09"/>
                </a:solidFill>
                <a:latin typeface="Times New Roman"/>
                <a:cs typeface="Times New Roman"/>
              </a:rPr>
              <a:t>tej</a:t>
            </a:r>
            <a:r>
              <a:rPr sz="1400" spc="30" dirty="0">
                <a:solidFill>
                  <a:srgbClr val="946B09"/>
                </a:solidFill>
                <a:latin typeface="Times New Roman"/>
                <a:cs typeface="Times New Roman"/>
              </a:rPr>
              <a:t> </a:t>
            </a:r>
            <a:r>
              <a:rPr sz="1400" spc="110" dirty="0">
                <a:solidFill>
                  <a:srgbClr val="946B09"/>
                </a:solidFill>
                <a:latin typeface="Times New Roman"/>
                <a:cs typeface="Times New Roman"/>
              </a:rPr>
              <a:t>sytuacji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30751" y="2141806"/>
            <a:ext cx="5342255" cy="240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160" dirty="0">
                <a:solidFill>
                  <a:srgbClr val="946B09"/>
                </a:solidFill>
                <a:latin typeface="Times New Roman"/>
                <a:cs typeface="Times New Roman"/>
              </a:rPr>
              <a:t>Miałem/am </a:t>
            </a:r>
            <a:r>
              <a:rPr sz="1400" spc="130" dirty="0">
                <a:solidFill>
                  <a:srgbClr val="946B09"/>
                </a:solidFill>
                <a:latin typeface="Times New Roman"/>
                <a:cs typeface="Times New Roman"/>
              </a:rPr>
              <a:t>zaniżoną </a:t>
            </a:r>
            <a:r>
              <a:rPr sz="1400" spc="135" dirty="0">
                <a:solidFill>
                  <a:srgbClr val="946B09"/>
                </a:solidFill>
                <a:latin typeface="Times New Roman"/>
                <a:cs typeface="Times New Roman"/>
              </a:rPr>
              <a:t>samoocenę, </a:t>
            </a:r>
            <a:r>
              <a:rPr sz="1400" spc="155" dirty="0">
                <a:solidFill>
                  <a:srgbClr val="946B09"/>
                </a:solidFill>
                <a:latin typeface="Times New Roman"/>
                <a:cs typeface="Times New Roman"/>
              </a:rPr>
              <a:t>czułem/am </a:t>
            </a:r>
            <a:r>
              <a:rPr sz="1400" spc="110" dirty="0">
                <a:solidFill>
                  <a:srgbClr val="946B09"/>
                </a:solidFill>
                <a:latin typeface="Times New Roman"/>
                <a:cs typeface="Times New Roman"/>
              </a:rPr>
              <a:t>się</a:t>
            </a:r>
            <a:r>
              <a:rPr sz="1400" spc="45" dirty="0">
                <a:solidFill>
                  <a:srgbClr val="946B09"/>
                </a:solidFill>
                <a:latin typeface="Times New Roman"/>
                <a:cs typeface="Times New Roman"/>
              </a:rPr>
              <a:t> </a:t>
            </a:r>
            <a:r>
              <a:rPr sz="1400" spc="130" dirty="0">
                <a:solidFill>
                  <a:srgbClr val="946B09"/>
                </a:solidFill>
                <a:latin typeface="Times New Roman"/>
                <a:cs typeface="Times New Roman"/>
              </a:rPr>
              <a:t>upokorzona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67594" y="2603161"/>
            <a:ext cx="1605915" cy="240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155" dirty="0">
                <a:solidFill>
                  <a:srgbClr val="946B09"/>
                </a:solidFill>
                <a:latin typeface="Times New Roman"/>
                <a:cs typeface="Times New Roman"/>
              </a:rPr>
              <a:t>Czułem/am</a:t>
            </a:r>
            <a:r>
              <a:rPr sz="1400" spc="55" dirty="0">
                <a:solidFill>
                  <a:srgbClr val="946B09"/>
                </a:solidFill>
                <a:latin typeface="Times New Roman"/>
                <a:cs typeface="Times New Roman"/>
              </a:rPr>
              <a:t> </a:t>
            </a:r>
            <a:r>
              <a:rPr sz="1400" spc="125" dirty="0">
                <a:solidFill>
                  <a:srgbClr val="946B09"/>
                </a:solidFill>
                <a:latin typeface="Times New Roman"/>
                <a:cs typeface="Times New Roman"/>
              </a:rPr>
              <a:t>gniew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01169" y="3064518"/>
            <a:ext cx="3472179" cy="240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160" dirty="0">
                <a:solidFill>
                  <a:srgbClr val="946B09"/>
                </a:solidFill>
                <a:latin typeface="Times New Roman"/>
                <a:cs typeface="Times New Roman"/>
              </a:rPr>
              <a:t>Miałem/am </a:t>
            </a:r>
            <a:r>
              <a:rPr sz="1400" spc="105" dirty="0">
                <a:solidFill>
                  <a:srgbClr val="946B09"/>
                </a:solidFill>
                <a:latin typeface="Times New Roman"/>
                <a:cs typeface="Times New Roman"/>
              </a:rPr>
              <a:t>poczucie </a:t>
            </a:r>
            <a:r>
              <a:rPr sz="1400" spc="130" dirty="0">
                <a:solidFill>
                  <a:srgbClr val="946B09"/>
                </a:solidFill>
                <a:latin typeface="Times New Roman"/>
                <a:cs typeface="Times New Roman"/>
              </a:rPr>
              <a:t>wstydu </a:t>
            </a:r>
            <a:r>
              <a:rPr sz="1400" spc="135" dirty="0">
                <a:solidFill>
                  <a:srgbClr val="946B09"/>
                </a:solidFill>
                <a:latin typeface="Times New Roman"/>
                <a:cs typeface="Times New Roman"/>
              </a:rPr>
              <a:t>i/lub</a:t>
            </a:r>
            <a:r>
              <a:rPr sz="1400" spc="65" dirty="0">
                <a:solidFill>
                  <a:srgbClr val="946B09"/>
                </a:solidFill>
                <a:latin typeface="Times New Roman"/>
                <a:cs typeface="Times New Roman"/>
              </a:rPr>
              <a:t> </a:t>
            </a:r>
            <a:r>
              <a:rPr sz="1400" spc="114" dirty="0">
                <a:solidFill>
                  <a:srgbClr val="946B09"/>
                </a:solidFill>
                <a:latin typeface="Times New Roman"/>
                <a:cs typeface="Times New Roman"/>
              </a:rPr>
              <a:t>winy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-12526" y="3525863"/>
            <a:ext cx="6585584" cy="240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170" dirty="0">
                <a:solidFill>
                  <a:srgbClr val="946B09"/>
                </a:solidFill>
                <a:latin typeface="Times New Roman"/>
                <a:cs typeface="Times New Roman"/>
              </a:rPr>
              <a:t>iałem/am </a:t>
            </a:r>
            <a:r>
              <a:rPr sz="1400" spc="125" dirty="0">
                <a:solidFill>
                  <a:srgbClr val="946B09"/>
                </a:solidFill>
                <a:latin typeface="Times New Roman"/>
                <a:cs typeface="Times New Roman"/>
              </a:rPr>
              <a:t>problemy </a:t>
            </a:r>
            <a:r>
              <a:rPr sz="1400" spc="140" dirty="0">
                <a:solidFill>
                  <a:srgbClr val="946B09"/>
                </a:solidFill>
                <a:latin typeface="Times New Roman"/>
                <a:cs typeface="Times New Roman"/>
              </a:rPr>
              <a:t>w </a:t>
            </a:r>
            <a:r>
              <a:rPr sz="1400" spc="160" dirty="0">
                <a:solidFill>
                  <a:srgbClr val="946B09"/>
                </a:solidFill>
                <a:latin typeface="Times New Roman"/>
                <a:cs typeface="Times New Roman"/>
              </a:rPr>
              <a:t>kontaktach </a:t>
            </a:r>
            <a:r>
              <a:rPr sz="1400" spc="114" dirty="0">
                <a:solidFill>
                  <a:srgbClr val="946B09"/>
                </a:solidFill>
                <a:latin typeface="Times New Roman"/>
                <a:cs typeface="Times New Roman"/>
              </a:rPr>
              <a:t>międzyludzkich, </a:t>
            </a:r>
            <a:r>
              <a:rPr sz="1400" spc="100" dirty="0">
                <a:solidFill>
                  <a:srgbClr val="946B09"/>
                </a:solidFill>
                <a:latin typeface="Times New Roman"/>
                <a:cs typeface="Times New Roman"/>
              </a:rPr>
              <a:t>z </a:t>
            </a:r>
            <a:r>
              <a:rPr sz="1400" spc="135" dirty="0">
                <a:solidFill>
                  <a:srgbClr val="946B09"/>
                </a:solidFill>
                <a:latin typeface="Times New Roman"/>
                <a:cs typeface="Times New Roman"/>
              </a:rPr>
              <a:t>budowaniem</a:t>
            </a:r>
            <a:r>
              <a:rPr sz="1400" spc="40" dirty="0">
                <a:solidFill>
                  <a:srgbClr val="946B09"/>
                </a:solidFill>
                <a:latin typeface="Times New Roman"/>
                <a:cs typeface="Times New Roman"/>
              </a:rPr>
              <a:t> </a:t>
            </a:r>
            <a:r>
              <a:rPr sz="1400" spc="135" dirty="0">
                <a:solidFill>
                  <a:srgbClr val="946B09"/>
                </a:solidFill>
                <a:latin typeface="Times New Roman"/>
                <a:cs typeface="Times New Roman"/>
              </a:rPr>
              <a:t>zaufania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9803" y="3987239"/>
            <a:ext cx="6223635" cy="240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155" dirty="0">
                <a:solidFill>
                  <a:srgbClr val="946B09"/>
                </a:solidFill>
                <a:latin typeface="Times New Roman"/>
                <a:cs typeface="Times New Roman"/>
              </a:rPr>
              <a:t>Utraciłem/am </a:t>
            </a:r>
            <a:r>
              <a:rPr sz="1400" spc="130" dirty="0">
                <a:solidFill>
                  <a:srgbClr val="946B09"/>
                </a:solidFill>
                <a:latin typeface="Times New Roman"/>
                <a:cs typeface="Times New Roman"/>
              </a:rPr>
              <a:t>motywację </a:t>
            </a:r>
            <a:r>
              <a:rPr sz="1400" spc="114" dirty="0">
                <a:solidFill>
                  <a:srgbClr val="946B09"/>
                </a:solidFill>
                <a:latin typeface="Times New Roman"/>
                <a:cs typeface="Times New Roman"/>
              </a:rPr>
              <a:t>do </a:t>
            </a:r>
            <a:r>
              <a:rPr sz="1400" spc="125" dirty="0">
                <a:solidFill>
                  <a:srgbClr val="946B09"/>
                </a:solidFill>
                <a:latin typeface="Times New Roman"/>
                <a:cs typeface="Times New Roman"/>
              </a:rPr>
              <a:t>działania, </a:t>
            </a:r>
            <a:r>
              <a:rPr sz="1400" spc="105" dirty="0">
                <a:solidFill>
                  <a:srgbClr val="946B09"/>
                </a:solidFill>
                <a:latin typeface="Times New Roman"/>
                <a:cs typeface="Times New Roman"/>
              </a:rPr>
              <a:t>pogorszyły </a:t>
            </a:r>
            <a:r>
              <a:rPr sz="1400" spc="110" dirty="0">
                <a:solidFill>
                  <a:srgbClr val="946B09"/>
                </a:solidFill>
                <a:latin typeface="Times New Roman"/>
                <a:cs typeface="Times New Roman"/>
              </a:rPr>
              <a:t>się </a:t>
            </a:r>
            <a:r>
              <a:rPr sz="1400" spc="114" dirty="0">
                <a:solidFill>
                  <a:srgbClr val="946B09"/>
                </a:solidFill>
                <a:latin typeface="Times New Roman"/>
                <a:cs typeface="Times New Roman"/>
              </a:rPr>
              <a:t>moje</a:t>
            </a:r>
            <a:r>
              <a:rPr sz="1400" spc="100" dirty="0">
                <a:solidFill>
                  <a:srgbClr val="946B09"/>
                </a:solidFill>
                <a:latin typeface="Times New Roman"/>
                <a:cs typeface="Times New Roman"/>
              </a:rPr>
              <a:t> </a:t>
            </a:r>
            <a:r>
              <a:rPr sz="1400" spc="114" dirty="0">
                <a:solidFill>
                  <a:srgbClr val="946B09"/>
                </a:solidFill>
                <a:latin typeface="Times New Roman"/>
                <a:cs typeface="Times New Roman"/>
              </a:rPr>
              <a:t>osiągnięcia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4397" y="4448585"/>
            <a:ext cx="6299200" cy="240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150" dirty="0">
                <a:solidFill>
                  <a:srgbClr val="946B09"/>
                </a:solidFill>
                <a:latin typeface="Times New Roman"/>
                <a:cs typeface="Times New Roman"/>
              </a:rPr>
              <a:t>Myślałem/am </a:t>
            </a:r>
            <a:r>
              <a:rPr sz="1400" spc="100" dirty="0">
                <a:solidFill>
                  <a:srgbClr val="946B09"/>
                </a:solidFill>
                <a:latin typeface="Times New Roman"/>
                <a:cs typeface="Times New Roman"/>
              </a:rPr>
              <a:t>o </a:t>
            </a:r>
            <a:r>
              <a:rPr sz="1400" spc="125" dirty="0">
                <a:solidFill>
                  <a:srgbClr val="946B09"/>
                </a:solidFill>
                <a:latin typeface="Times New Roman"/>
                <a:cs typeface="Times New Roman"/>
              </a:rPr>
              <a:t>popełnieniu </a:t>
            </a:r>
            <a:r>
              <a:rPr sz="1400" spc="135" dirty="0">
                <a:solidFill>
                  <a:srgbClr val="946B09"/>
                </a:solidFill>
                <a:latin typeface="Times New Roman"/>
                <a:cs typeface="Times New Roman"/>
              </a:rPr>
              <a:t>samobójstwa i/lub </a:t>
            </a:r>
            <a:r>
              <a:rPr sz="1400" spc="114" dirty="0">
                <a:solidFill>
                  <a:srgbClr val="946B09"/>
                </a:solidFill>
                <a:latin typeface="Times New Roman"/>
                <a:cs typeface="Times New Roman"/>
              </a:rPr>
              <a:t>zrobieniu sobie</a:t>
            </a:r>
            <a:r>
              <a:rPr sz="1400" spc="50" dirty="0">
                <a:solidFill>
                  <a:srgbClr val="946B09"/>
                </a:solidFill>
                <a:latin typeface="Times New Roman"/>
                <a:cs typeface="Times New Roman"/>
              </a:rPr>
              <a:t> </a:t>
            </a:r>
            <a:r>
              <a:rPr sz="1400" spc="120" dirty="0">
                <a:solidFill>
                  <a:srgbClr val="946B09"/>
                </a:solidFill>
                <a:latin typeface="Times New Roman"/>
                <a:cs typeface="Times New Roman"/>
              </a:rPr>
              <a:t>krzywdy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267590" y="4909960"/>
            <a:ext cx="3305810" cy="240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160" dirty="0">
                <a:solidFill>
                  <a:srgbClr val="946B09"/>
                </a:solidFill>
                <a:latin typeface="Times New Roman"/>
                <a:cs typeface="Times New Roman"/>
              </a:rPr>
              <a:t>Miałem/am </a:t>
            </a:r>
            <a:r>
              <a:rPr sz="1400" spc="130" dirty="0">
                <a:solidFill>
                  <a:srgbClr val="946B09"/>
                </a:solidFill>
                <a:latin typeface="Times New Roman"/>
                <a:cs typeface="Times New Roman"/>
              </a:rPr>
              <a:t>zaburzenia</a:t>
            </a:r>
            <a:r>
              <a:rPr sz="1400" spc="55" dirty="0">
                <a:solidFill>
                  <a:srgbClr val="946B09"/>
                </a:solidFill>
                <a:latin typeface="Times New Roman"/>
                <a:cs typeface="Times New Roman"/>
              </a:rPr>
              <a:t> </a:t>
            </a:r>
            <a:r>
              <a:rPr sz="1400" spc="150" dirty="0">
                <a:solidFill>
                  <a:srgbClr val="946B09"/>
                </a:solidFill>
                <a:latin typeface="Times New Roman"/>
                <a:cs typeface="Times New Roman"/>
              </a:rPr>
              <a:t>łaknienia/snu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406707" y="5371305"/>
            <a:ext cx="4166870" cy="240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150" dirty="0">
                <a:solidFill>
                  <a:srgbClr val="946B09"/>
                </a:solidFill>
                <a:latin typeface="Times New Roman"/>
                <a:cs typeface="Times New Roman"/>
              </a:rPr>
              <a:t>Rozważałem/am </a:t>
            </a:r>
            <a:r>
              <a:rPr sz="1400" spc="120" dirty="0">
                <a:solidFill>
                  <a:srgbClr val="946B09"/>
                </a:solidFill>
                <a:latin typeface="Times New Roman"/>
                <a:cs typeface="Times New Roman"/>
              </a:rPr>
              <a:t>rezygnację ze </a:t>
            </a:r>
            <a:r>
              <a:rPr sz="1400" spc="140" dirty="0">
                <a:solidFill>
                  <a:srgbClr val="946B09"/>
                </a:solidFill>
                <a:latin typeface="Times New Roman"/>
                <a:cs typeface="Times New Roman"/>
              </a:rPr>
              <a:t>studiów/z</a:t>
            </a:r>
            <a:r>
              <a:rPr sz="1400" spc="55" dirty="0">
                <a:solidFill>
                  <a:srgbClr val="946B09"/>
                </a:solidFill>
                <a:latin typeface="Times New Roman"/>
                <a:cs typeface="Times New Roman"/>
              </a:rPr>
              <a:t> </a:t>
            </a:r>
            <a:r>
              <a:rPr sz="1400" spc="130" dirty="0">
                <a:solidFill>
                  <a:srgbClr val="946B09"/>
                </a:solidFill>
                <a:latin typeface="Times New Roman"/>
                <a:cs typeface="Times New Roman"/>
              </a:rPr>
              <a:t>pracy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820208" y="5832651"/>
            <a:ext cx="4752975" cy="240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150" dirty="0">
                <a:solidFill>
                  <a:srgbClr val="946B09"/>
                </a:solidFill>
                <a:latin typeface="Times New Roman"/>
                <a:cs typeface="Times New Roman"/>
              </a:rPr>
              <a:t>Postanowiłem/am </a:t>
            </a:r>
            <a:r>
              <a:rPr sz="1400" spc="105" dirty="0">
                <a:solidFill>
                  <a:srgbClr val="946B09"/>
                </a:solidFill>
                <a:latin typeface="Times New Roman"/>
                <a:cs typeface="Times New Roman"/>
              </a:rPr>
              <a:t>zrobić coś </a:t>
            </a:r>
            <a:r>
              <a:rPr sz="1400" spc="120" dirty="0">
                <a:solidFill>
                  <a:srgbClr val="946B09"/>
                </a:solidFill>
                <a:latin typeface="Times New Roman"/>
                <a:cs typeface="Times New Roman"/>
              </a:rPr>
              <a:t>przeciwko</a:t>
            </a:r>
            <a:r>
              <a:rPr sz="1400" spc="85" dirty="0">
                <a:solidFill>
                  <a:srgbClr val="946B09"/>
                </a:solidFill>
                <a:latin typeface="Times New Roman"/>
                <a:cs typeface="Times New Roman"/>
              </a:rPr>
              <a:t> </a:t>
            </a:r>
            <a:r>
              <a:rPr sz="1400" spc="120" dirty="0">
                <a:solidFill>
                  <a:srgbClr val="946B09"/>
                </a:solidFill>
                <a:latin typeface="Times New Roman"/>
                <a:cs typeface="Times New Roman"/>
              </a:rPr>
              <a:t>dyskryminacji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132237" y="6294027"/>
            <a:ext cx="4441190" cy="240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165" dirty="0">
                <a:solidFill>
                  <a:srgbClr val="946B09"/>
                </a:solidFill>
                <a:latin typeface="Times New Roman"/>
                <a:cs typeface="Times New Roman"/>
              </a:rPr>
              <a:t>Stałem/am </a:t>
            </a:r>
            <a:r>
              <a:rPr sz="1400" spc="110" dirty="0">
                <a:solidFill>
                  <a:srgbClr val="946B09"/>
                </a:solidFill>
                <a:latin typeface="Times New Roman"/>
                <a:cs typeface="Times New Roman"/>
              </a:rPr>
              <a:t>się </a:t>
            </a:r>
            <a:r>
              <a:rPr sz="1400" spc="114" dirty="0">
                <a:solidFill>
                  <a:srgbClr val="946B09"/>
                </a:solidFill>
                <a:latin typeface="Times New Roman"/>
                <a:cs typeface="Times New Roman"/>
              </a:rPr>
              <a:t>bardziej </a:t>
            </a:r>
            <a:r>
              <a:rPr sz="1400" spc="150" dirty="0">
                <a:solidFill>
                  <a:srgbClr val="946B09"/>
                </a:solidFill>
                <a:latin typeface="Times New Roman"/>
                <a:cs typeface="Times New Roman"/>
              </a:rPr>
              <a:t>świadomy/a</a:t>
            </a:r>
            <a:r>
              <a:rPr sz="1400" spc="60" dirty="0">
                <a:solidFill>
                  <a:srgbClr val="946B09"/>
                </a:solidFill>
                <a:latin typeface="Times New Roman"/>
                <a:cs typeface="Times New Roman"/>
              </a:rPr>
              <a:t> </a:t>
            </a:r>
            <a:r>
              <a:rPr sz="1400" spc="120" dirty="0">
                <a:solidFill>
                  <a:srgbClr val="946B09"/>
                </a:solidFill>
                <a:latin typeface="Times New Roman"/>
                <a:cs typeface="Times New Roman"/>
              </a:rPr>
              <a:t>dyskryminacji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570485" y="1078592"/>
            <a:ext cx="550545" cy="889635"/>
          </a:xfrm>
          <a:prstGeom prst="rect">
            <a:avLst/>
          </a:prstGeom>
        </p:spPr>
        <p:txBody>
          <a:bodyPr vert="horz" wrap="square" lIns="0" tIns="154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sz="1900" b="1" spc="-220" dirty="0">
                <a:solidFill>
                  <a:srgbClr val="FFD964"/>
                </a:solidFill>
                <a:latin typeface="Verdana"/>
                <a:cs typeface="Verdana"/>
              </a:rPr>
              <a:t>66</a:t>
            </a:r>
            <a:r>
              <a:rPr sz="1900" b="1" spc="-505" dirty="0">
                <a:solidFill>
                  <a:srgbClr val="FFD964"/>
                </a:solidFill>
                <a:latin typeface="Verdana"/>
                <a:cs typeface="Verdana"/>
              </a:rPr>
              <a:t> </a:t>
            </a:r>
            <a:r>
              <a:rPr sz="1900" b="1" spc="-175" dirty="0">
                <a:solidFill>
                  <a:srgbClr val="FFD964"/>
                </a:solidFill>
                <a:latin typeface="Verdana"/>
                <a:cs typeface="Verdana"/>
              </a:rPr>
              <a:t>,</a:t>
            </a:r>
            <a:r>
              <a:rPr sz="1900" b="1" spc="-505" dirty="0">
                <a:solidFill>
                  <a:srgbClr val="FFD964"/>
                </a:solidFill>
                <a:latin typeface="Verdana"/>
                <a:cs typeface="Verdana"/>
              </a:rPr>
              <a:t> </a:t>
            </a:r>
            <a:r>
              <a:rPr sz="1900" b="1" spc="-395" dirty="0">
                <a:solidFill>
                  <a:srgbClr val="FFD964"/>
                </a:solidFill>
                <a:latin typeface="Verdana"/>
                <a:cs typeface="Verdana"/>
              </a:rPr>
              <a:t>7</a:t>
            </a:r>
            <a:endParaRPr sz="1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120"/>
              </a:spcBef>
            </a:pPr>
            <a:r>
              <a:rPr sz="1900" b="1" spc="-220" dirty="0">
                <a:solidFill>
                  <a:srgbClr val="FFD964"/>
                </a:solidFill>
                <a:latin typeface="Verdana"/>
                <a:cs typeface="Verdana"/>
              </a:rPr>
              <a:t>66</a:t>
            </a:r>
            <a:r>
              <a:rPr sz="1900" b="1" spc="-505" dirty="0">
                <a:solidFill>
                  <a:srgbClr val="FFD964"/>
                </a:solidFill>
                <a:latin typeface="Verdana"/>
                <a:cs typeface="Verdana"/>
              </a:rPr>
              <a:t> </a:t>
            </a:r>
            <a:r>
              <a:rPr sz="1900" b="1" spc="-175" dirty="0">
                <a:solidFill>
                  <a:srgbClr val="FFD964"/>
                </a:solidFill>
                <a:latin typeface="Verdana"/>
                <a:cs typeface="Verdana"/>
              </a:rPr>
              <a:t>,</a:t>
            </a:r>
            <a:r>
              <a:rPr sz="1900" b="1" spc="-505" dirty="0">
                <a:solidFill>
                  <a:srgbClr val="FFD964"/>
                </a:solidFill>
                <a:latin typeface="Verdana"/>
                <a:cs typeface="Verdana"/>
              </a:rPr>
              <a:t> </a:t>
            </a:r>
            <a:r>
              <a:rPr sz="1900" b="1" spc="-395" dirty="0">
                <a:solidFill>
                  <a:srgbClr val="FFD964"/>
                </a:solidFill>
                <a:latin typeface="Verdana"/>
                <a:cs typeface="Verdana"/>
              </a:rPr>
              <a:t>7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 rot="60000">
            <a:off x="6824170" y="5360357"/>
            <a:ext cx="578242" cy="241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95"/>
              </a:lnSpc>
            </a:pPr>
            <a:r>
              <a:rPr sz="1900" b="1" spc="-240" dirty="0">
                <a:solidFill>
                  <a:srgbClr val="FFD964"/>
                </a:solidFill>
                <a:latin typeface="Verdana"/>
                <a:cs typeface="Verdana"/>
              </a:rPr>
              <a:t>33</a:t>
            </a:r>
            <a:r>
              <a:rPr sz="1900" b="1" spc="-505" dirty="0">
                <a:solidFill>
                  <a:srgbClr val="FFD964"/>
                </a:solidFill>
                <a:latin typeface="Verdana"/>
                <a:cs typeface="Verdana"/>
              </a:rPr>
              <a:t> </a:t>
            </a:r>
            <a:r>
              <a:rPr sz="1900" b="1" spc="-185" dirty="0">
                <a:solidFill>
                  <a:srgbClr val="FFD964"/>
                </a:solidFill>
                <a:latin typeface="Verdana"/>
                <a:cs typeface="Verdana"/>
              </a:rPr>
              <a:t>,</a:t>
            </a:r>
            <a:r>
              <a:rPr sz="1900" b="1" spc="-505" dirty="0">
                <a:solidFill>
                  <a:srgbClr val="FFD964"/>
                </a:solidFill>
                <a:latin typeface="Verdana"/>
                <a:cs typeface="Verdana"/>
              </a:rPr>
              <a:t> </a:t>
            </a:r>
            <a:r>
              <a:rPr sz="1900" b="1" spc="-330" dirty="0">
                <a:solidFill>
                  <a:srgbClr val="FFD964"/>
                </a:solidFill>
                <a:latin typeface="Verdana"/>
                <a:cs typeface="Verdana"/>
              </a:rPr>
              <a:t>3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837167" y="5756032"/>
            <a:ext cx="551180" cy="314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900" b="1" spc="-240" dirty="0">
                <a:solidFill>
                  <a:srgbClr val="FFD964"/>
                </a:solidFill>
                <a:latin typeface="Verdana"/>
                <a:cs typeface="Verdana"/>
              </a:rPr>
              <a:t>33</a:t>
            </a:r>
            <a:r>
              <a:rPr sz="1900" b="1" spc="-495" dirty="0">
                <a:solidFill>
                  <a:srgbClr val="FFD964"/>
                </a:solidFill>
                <a:latin typeface="Verdana"/>
                <a:cs typeface="Verdana"/>
              </a:rPr>
              <a:t> </a:t>
            </a:r>
            <a:r>
              <a:rPr sz="1900" b="1" spc="-185" dirty="0">
                <a:solidFill>
                  <a:srgbClr val="FFD964"/>
                </a:solidFill>
                <a:latin typeface="Verdana"/>
                <a:cs typeface="Verdana"/>
              </a:rPr>
              <a:t>,</a:t>
            </a:r>
            <a:r>
              <a:rPr sz="1900" b="1" spc="-495" dirty="0">
                <a:solidFill>
                  <a:srgbClr val="FFD964"/>
                </a:solidFill>
                <a:latin typeface="Verdana"/>
                <a:cs typeface="Verdana"/>
              </a:rPr>
              <a:t> </a:t>
            </a:r>
            <a:r>
              <a:rPr sz="1900" b="1" spc="-330" dirty="0">
                <a:solidFill>
                  <a:srgbClr val="FFD964"/>
                </a:solidFill>
                <a:latin typeface="Verdana"/>
                <a:cs typeface="Verdana"/>
              </a:rPr>
              <a:t>3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570485" y="6231958"/>
            <a:ext cx="550545" cy="3206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00" b="1" spc="-220" dirty="0">
                <a:solidFill>
                  <a:srgbClr val="FFD964"/>
                </a:solidFill>
                <a:latin typeface="Verdana"/>
                <a:cs typeface="Verdana"/>
              </a:rPr>
              <a:t>66</a:t>
            </a:r>
            <a:r>
              <a:rPr sz="1900" b="1" spc="-495" dirty="0">
                <a:solidFill>
                  <a:srgbClr val="FFD964"/>
                </a:solidFill>
                <a:latin typeface="Verdana"/>
                <a:cs typeface="Verdana"/>
              </a:rPr>
              <a:t> </a:t>
            </a:r>
            <a:r>
              <a:rPr sz="1900" b="1" spc="-175" dirty="0">
                <a:solidFill>
                  <a:srgbClr val="FFD964"/>
                </a:solidFill>
                <a:latin typeface="Verdana"/>
                <a:cs typeface="Verdana"/>
              </a:rPr>
              <a:t>,</a:t>
            </a:r>
            <a:r>
              <a:rPr sz="1900" b="1" spc="-495" dirty="0">
                <a:solidFill>
                  <a:srgbClr val="FFD964"/>
                </a:solidFill>
                <a:latin typeface="Verdana"/>
                <a:cs typeface="Verdana"/>
              </a:rPr>
              <a:t> </a:t>
            </a:r>
            <a:r>
              <a:rPr sz="1900" b="1" spc="-395" dirty="0">
                <a:solidFill>
                  <a:srgbClr val="FFD964"/>
                </a:solidFill>
                <a:latin typeface="Verdana"/>
                <a:cs typeface="Verdana"/>
              </a:rPr>
              <a:t>7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837167" y="1945581"/>
            <a:ext cx="911860" cy="3211195"/>
          </a:xfrm>
          <a:prstGeom prst="rect">
            <a:avLst/>
          </a:prstGeom>
        </p:spPr>
        <p:txBody>
          <a:bodyPr vert="horz" wrap="square" lIns="0" tIns="175895" rIns="0" bIns="0" rtlCol="0">
            <a:spAutoFit/>
          </a:bodyPr>
          <a:lstStyle/>
          <a:p>
            <a:pPr marL="371475">
              <a:lnSpc>
                <a:spcPct val="100000"/>
              </a:lnSpc>
              <a:spcBef>
                <a:spcPts val="1385"/>
              </a:spcBef>
            </a:pPr>
            <a:r>
              <a:rPr sz="1850" b="1" spc="-200" dirty="0">
                <a:solidFill>
                  <a:srgbClr val="FFD964"/>
                </a:solidFill>
                <a:latin typeface="Verdana"/>
                <a:cs typeface="Verdana"/>
              </a:rPr>
              <a:t>50</a:t>
            </a:r>
            <a:r>
              <a:rPr sz="1850" b="1" spc="-500" dirty="0">
                <a:solidFill>
                  <a:srgbClr val="FFD964"/>
                </a:solidFill>
                <a:latin typeface="Verdana"/>
                <a:cs typeface="Verdana"/>
              </a:rPr>
              <a:t> </a:t>
            </a:r>
            <a:r>
              <a:rPr sz="1850" b="1" spc="-180" dirty="0">
                <a:solidFill>
                  <a:srgbClr val="FFD964"/>
                </a:solidFill>
                <a:latin typeface="Verdana"/>
                <a:cs typeface="Verdana"/>
              </a:rPr>
              <a:t>,</a:t>
            </a:r>
            <a:r>
              <a:rPr sz="1850" b="1" spc="-495" dirty="0">
                <a:solidFill>
                  <a:srgbClr val="FFD964"/>
                </a:solidFill>
                <a:latin typeface="Verdana"/>
                <a:cs typeface="Verdana"/>
              </a:rPr>
              <a:t> </a:t>
            </a:r>
            <a:r>
              <a:rPr sz="1850" b="1" spc="-265" dirty="0">
                <a:solidFill>
                  <a:srgbClr val="FFD964"/>
                </a:solidFill>
                <a:latin typeface="Verdana"/>
                <a:cs typeface="Verdana"/>
              </a:rPr>
              <a:t>0</a:t>
            </a:r>
            <a:endParaRPr sz="1850">
              <a:latin typeface="Verdana"/>
              <a:cs typeface="Verdana"/>
            </a:endParaRPr>
          </a:p>
          <a:p>
            <a:pPr marL="371475">
              <a:lnSpc>
                <a:spcPct val="100000"/>
              </a:lnSpc>
              <a:spcBef>
                <a:spcPts val="1290"/>
              </a:spcBef>
            </a:pPr>
            <a:r>
              <a:rPr sz="1850" b="1" spc="-200" dirty="0">
                <a:solidFill>
                  <a:srgbClr val="FFD964"/>
                </a:solidFill>
                <a:latin typeface="Verdana"/>
                <a:cs typeface="Verdana"/>
              </a:rPr>
              <a:t>50</a:t>
            </a:r>
            <a:r>
              <a:rPr sz="1850" b="1" spc="-500" dirty="0">
                <a:solidFill>
                  <a:srgbClr val="FFD964"/>
                </a:solidFill>
                <a:latin typeface="Verdana"/>
                <a:cs typeface="Verdana"/>
              </a:rPr>
              <a:t> </a:t>
            </a:r>
            <a:r>
              <a:rPr sz="1850" b="1" spc="-180" dirty="0">
                <a:solidFill>
                  <a:srgbClr val="FFD964"/>
                </a:solidFill>
                <a:latin typeface="Verdana"/>
                <a:cs typeface="Verdana"/>
              </a:rPr>
              <a:t>,</a:t>
            </a:r>
            <a:r>
              <a:rPr sz="1850" b="1" spc="-495" dirty="0">
                <a:solidFill>
                  <a:srgbClr val="FFD964"/>
                </a:solidFill>
                <a:latin typeface="Verdana"/>
                <a:cs typeface="Verdana"/>
              </a:rPr>
              <a:t> </a:t>
            </a:r>
            <a:r>
              <a:rPr sz="1850" b="1" spc="-265" dirty="0">
                <a:solidFill>
                  <a:srgbClr val="FFD964"/>
                </a:solidFill>
                <a:latin typeface="Verdana"/>
                <a:cs typeface="Verdana"/>
              </a:rPr>
              <a:t>0</a:t>
            </a:r>
            <a:endParaRPr sz="1850">
              <a:latin typeface="Verdana"/>
              <a:cs typeface="Verdana"/>
            </a:endParaRPr>
          </a:p>
          <a:p>
            <a:pPr marL="371475">
              <a:lnSpc>
                <a:spcPct val="100000"/>
              </a:lnSpc>
              <a:spcBef>
                <a:spcPts val="1605"/>
              </a:spcBef>
            </a:pPr>
            <a:r>
              <a:rPr sz="1850" b="1" spc="-200" dirty="0">
                <a:solidFill>
                  <a:srgbClr val="FFD964"/>
                </a:solidFill>
                <a:latin typeface="Verdana"/>
                <a:cs typeface="Verdana"/>
              </a:rPr>
              <a:t>50</a:t>
            </a:r>
            <a:r>
              <a:rPr sz="1850" b="1" spc="-500" dirty="0">
                <a:solidFill>
                  <a:srgbClr val="FFD964"/>
                </a:solidFill>
                <a:latin typeface="Verdana"/>
                <a:cs typeface="Verdana"/>
              </a:rPr>
              <a:t> </a:t>
            </a:r>
            <a:r>
              <a:rPr sz="1850" b="1" spc="-180" dirty="0">
                <a:solidFill>
                  <a:srgbClr val="FFD964"/>
                </a:solidFill>
                <a:latin typeface="Verdana"/>
                <a:cs typeface="Verdana"/>
              </a:rPr>
              <a:t>,</a:t>
            </a:r>
            <a:r>
              <a:rPr sz="1850" b="1" spc="-495" dirty="0">
                <a:solidFill>
                  <a:srgbClr val="FFD964"/>
                </a:solidFill>
                <a:latin typeface="Verdana"/>
                <a:cs typeface="Verdana"/>
              </a:rPr>
              <a:t> </a:t>
            </a:r>
            <a:r>
              <a:rPr sz="1850" b="1" spc="-265" dirty="0">
                <a:solidFill>
                  <a:srgbClr val="FFD964"/>
                </a:solidFill>
                <a:latin typeface="Verdana"/>
                <a:cs typeface="Verdana"/>
              </a:rPr>
              <a:t>0</a:t>
            </a:r>
            <a:endParaRPr sz="18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sz="1900" b="1" spc="-240" dirty="0">
                <a:solidFill>
                  <a:srgbClr val="FFD964"/>
                </a:solidFill>
                <a:latin typeface="Verdana"/>
                <a:cs typeface="Verdana"/>
              </a:rPr>
              <a:t>33</a:t>
            </a:r>
            <a:r>
              <a:rPr sz="1900" b="1" spc="-470" dirty="0">
                <a:solidFill>
                  <a:srgbClr val="FFD964"/>
                </a:solidFill>
                <a:latin typeface="Verdana"/>
                <a:cs typeface="Verdana"/>
              </a:rPr>
              <a:t> </a:t>
            </a:r>
            <a:r>
              <a:rPr sz="1900" b="1" spc="-185" dirty="0">
                <a:solidFill>
                  <a:srgbClr val="FFD964"/>
                </a:solidFill>
                <a:latin typeface="Verdana"/>
                <a:cs typeface="Verdana"/>
              </a:rPr>
              <a:t>,</a:t>
            </a:r>
            <a:r>
              <a:rPr sz="1900" b="1" spc="-465" dirty="0">
                <a:solidFill>
                  <a:srgbClr val="FFD964"/>
                </a:solidFill>
                <a:latin typeface="Verdana"/>
                <a:cs typeface="Verdana"/>
              </a:rPr>
              <a:t> </a:t>
            </a:r>
            <a:r>
              <a:rPr sz="1900" b="1" spc="-330" dirty="0">
                <a:solidFill>
                  <a:srgbClr val="FFD964"/>
                </a:solidFill>
                <a:latin typeface="Verdana"/>
                <a:cs typeface="Verdana"/>
              </a:rPr>
              <a:t>3</a:t>
            </a:r>
            <a:endParaRPr sz="1900">
              <a:latin typeface="Verdana"/>
              <a:cs typeface="Verdana"/>
            </a:endParaRPr>
          </a:p>
          <a:p>
            <a:pPr marL="290830">
              <a:lnSpc>
                <a:spcPct val="100000"/>
              </a:lnSpc>
              <a:spcBef>
                <a:spcPts val="1375"/>
              </a:spcBef>
            </a:pPr>
            <a:r>
              <a:rPr sz="2100" b="1" spc="-465" dirty="0">
                <a:solidFill>
                  <a:srgbClr val="946B09"/>
                </a:solidFill>
                <a:latin typeface="Verdana"/>
                <a:cs typeface="Verdana"/>
              </a:rPr>
              <a:t>16 </a:t>
            </a:r>
            <a:r>
              <a:rPr sz="2100" b="1" spc="-200" dirty="0">
                <a:solidFill>
                  <a:srgbClr val="946B09"/>
                </a:solidFill>
                <a:latin typeface="Verdana"/>
                <a:cs typeface="Verdana"/>
              </a:rPr>
              <a:t>,</a:t>
            </a:r>
            <a:r>
              <a:rPr sz="2100" b="1" spc="-645" dirty="0">
                <a:solidFill>
                  <a:srgbClr val="946B09"/>
                </a:solidFill>
                <a:latin typeface="Verdana"/>
                <a:cs typeface="Verdana"/>
              </a:rPr>
              <a:t> </a:t>
            </a:r>
            <a:r>
              <a:rPr sz="2100" b="1" spc="-445" dirty="0">
                <a:solidFill>
                  <a:srgbClr val="946B09"/>
                </a:solidFill>
                <a:latin typeface="Verdana"/>
                <a:cs typeface="Verdana"/>
              </a:rPr>
              <a:t>7</a:t>
            </a:r>
            <a:endParaRPr sz="2100">
              <a:latin typeface="Verdana"/>
              <a:cs typeface="Verdana"/>
            </a:endParaRPr>
          </a:p>
          <a:p>
            <a:pPr marL="290830">
              <a:lnSpc>
                <a:spcPct val="100000"/>
              </a:lnSpc>
              <a:spcBef>
                <a:spcPts val="1025"/>
              </a:spcBef>
            </a:pPr>
            <a:r>
              <a:rPr sz="2100" b="1" spc="-465" dirty="0">
                <a:solidFill>
                  <a:srgbClr val="946B09"/>
                </a:solidFill>
                <a:latin typeface="Verdana"/>
                <a:cs typeface="Verdana"/>
              </a:rPr>
              <a:t>16 </a:t>
            </a:r>
            <a:r>
              <a:rPr sz="2100" b="1" spc="-200" dirty="0">
                <a:solidFill>
                  <a:srgbClr val="946B09"/>
                </a:solidFill>
                <a:latin typeface="Verdana"/>
                <a:cs typeface="Verdana"/>
              </a:rPr>
              <a:t>,</a:t>
            </a:r>
            <a:r>
              <a:rPr sz="2100" b="1" spc="-645" dirty="0">
                <a:solidFill>
                  <a:srgbClr val="946B09"/>
                </a:solidFill>
                <a:latin typeface="Verdana"/>
                <a:cs typeface="Verdana"/>
              </a:rPr>
              <a:t> </a:t>
            </a:r>
            <a:r>
              <a:rPr sz="2100" b="1" spc="-445" dirty="0">
                <a:solidFill>
                  <a:srgbClr val="946B09"/>
                </a:solidFill>
                <a:latin typeface="Verdana"/>
                <a:cs typeface="Verdana"/>
              </a:rPr>
              <a:t>7</a:t>
            </a:r>
            <a:endParaRPr sz="2100">
              <a:latin typeface="Verdana"/>
              <a:cs typeface="Verdana"/>
            </a:endParaRPr>
          </a:p>
          <a:p>
            <a:pPr marL="290830">
              <a:lnSpc>
                <a:spcPct val="100000"/>
              </a:lnSpc>
              <a:spcBef>
                <a:spcPts val="844"/>
              </a:spcBef>
            </a:pPr>
            <a:r>
              <a:rPr sz="2100" b="1" spc="-465" dirty="0">
                <a:solidFill>
                  <a:srgbClr val="946B09"/>
                </a:solidFill>
                <a:latin typeface="Verdana"/>
                <a:cs typeface="Verdana"/>
              </a:rPr>
              <a:t>16 </a:t>
            </a:r>
            <a:r>
              <a:rPr sz="2100" b="1" spc="-200" dirty="0">
                <a:solidFill>
                  <a:srgbClr val="946B09"/>
                </a:solidFill>
                <a:latin typeface="Verdana"/>
                <a:cs typeface="Verdana"/>
              </a:rPr>
              <a:t>,</a:t>
            </a:r>
            <a:r>
              <a:rPr sz="2100" b="1" spc="-645" dirty="0">
                <a:solidFill>
                  <a:srgbClr val="946B09"/>
                </a:solidFill>
                <a:latin typeface="Verdana"/>
                <a:cs typeface="Verdana"/>
              </a:rPr>
              <a:t> </a:t>
            </a:r>
            <a:r>
              <a:rPr sz="2100" b="1" spc="-445" dirty="0">
                <a:solidFill>
                  <a:srgbClr val="946B09"/>
                </a:solidFill>
                <a:latin typeface="Verdana"/>
                <a:cs typeface="Verdana"/>
              </a:rPr>
              <a:t>7</a:t>
            </a:r>
            <a:endParaRPr sz="2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2683510"/>
          </a:xfrm>
          <a:custGeom>
            <a:avLst/>
            <a:gdLst/>
            <a:ahLst/>
            <a:cxnLst/>
            <a:rect l="l" t="t" r="r" b="b"/>
            <a:pathLst>
              <a:path w="9753600" h="2683510">
                <a:moveTo>
                  <a:pt x="0" y="2683489"/>
                </a:moveTo>
                <a:lnTo>
                  <a:pt x="9753600" y="2683489"/>
                </a:lnTo>
                <a:lnTo>
                  <a:pt x="9753600" y="0"/>
                </a:lnTo>
                <a:lnTo>
                  <a:pt x="0" y="0"/>
                </a:lnTo>
                <a:lnTo>
                  <a:pt x="0" y="2683489"/>
                </a:lnTo>
                <a:close/>
              </a:path>
            </a:pathLst>
          </a:custGeom>
          <a:solidFill>
            <a:srgbClr val="FFC61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1746241"/>
            <a:ext cx="9753600" cy="5569585"/>
            <a:chOff x="0" y="1746241"/>
            <a:chExt cx="9753600" cy="5569585"/>
          </a:xfrm>
        </p:grpSpPr>
        <p:sp>
          <p:nvSpPr>
            <p:cNvPr id="4" name="object 4"/>
            <p:cNvSpPr/>
            <p:nvPr/>
          </p:nvSpPr>
          <p:spPr>
            <a:xfrm>
              <a:off x="0" y="2683489"/>
              <a:ext cx="9753600" cy="4632325"/>
            </a:xfrm>
            <a:custGeom>
              <a:avLst/>
              <a:gdLst/>
              <a:ahLst/>
              <a:cxnLst/>
              <a:rect l="l" t="t" r="r" b="b"/>
              <a:pathLst>
                <a:path w="9753600" h="4632325">
                  <a:moveTo>
                    <a:pt x="9753600" y="4631710"/>
                  </a:moveTo>
                  <a:lnTo>
                    <a:pt x="0" y="4631710"/>
                  </a:lnTo>
                  <a:lnTo>
                    <a:pt x="0" y="0"/>
                  </a:lnTo>
                  <a:lnTo>
                    <a:pt x="9753600" y="0"/>
                  </a:lnTo>
                  <a:lnTo>
                    <a:pt x="9753600" y="4631710"/>
                  </a:lnTo>
                  <a:close/>
                </a:path>
              </a:pathLst>
            </a:custGeom>
            <a:solidFill>
              <a:srgbClr val="FFF4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22178" y="1746241"/>
              <a:ext cx="1304924" cy="13049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994157" y="4341672"/>
            <a:ext cx="17576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555" dirty="0">
                <a:solidFill>
                  <a:srgbClr val="372928"/>
                </a:solidFill>
                <a:latin typeface="Verdana"/>
                <a:cs typeface="Verdana"/>
              </a:rPr>
              <a:t>95</a:t>
            </a:r>
            <a:r>
              <a:rPr sz="4400" b="1" spc="-1095" dirty="0">
                <a:solidFill>
                  <a:srgbClr val="372928"/>
                </a:solidFill>
                <a:latin typeface="Verdana"/>
                <a:cs typeface="Verdana"/>
              </a:rPr>
              <a:t> </a:t>
            </a:r>
            <a:r>
              <a:rPr sz="4400" b="1" spc="-425" dirty="0">
                <a:solidFill>
                  <a:srgbClr val="372928"/>
                </a:solidFill>
                <a:latin typeface="Verdana"/>
                <a:cs typeface="Verdana"/>
              </a:rPr>
              <a:t>,</a:t>
            </a:r>
            <a:r>
              <a:rPr sz="4400" b="1" spc="-1095" dirty="0">
                <a:solidFill>
                  <a:srgbClr val="372928"/>
                </a:solidFill>
                <a:latin typeface="Verdana"/>
                <a:cs typeface="Verdana"/>
              </a:rPr>
              <a:t> </a:t>
            </a:r>
            <a:r>
              <a:rPr sz="4400" b="1" spc="-760" dirty="0">
                <a:solidFill>
                  <a:srgbClr val="372928"/>
                </a:solidFill>
                <a:latin typeface="Verdana"/>
                <a:cs typeface="Verdana"/>
              </a:rPr>
              <a:t>5</a:t>
            </a:r>
            <a:r>
              <a:rPr sz="4400" b="1" spc="-1090" dirty="0">
                <a:solidFill>
                  <a:srgbClr val="372928"/>
                </a:solidFill>
                <a:latin typeface="Verdana"/>
                <a:cs typeface="Verdana"/>
              </a:rPr>
              <a:t> </a:t>
            </a:r>
            <a:r>
              <a:rPr sz="4400" b="1" spc="-1970" dirty="0">
                <a:solidFill>
                  <a:srgbClr val="372928"/>
                </a:solidFill>
                <a:latin typeface="Verdana"/>
                <a:cs typeface="Verdana"/>
              </a:rPr>
              <a:t>%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53921" y="5274157"/>
            <a:ext cx="543814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spc="-95" dirty="0">
                <a:solidFill>
                  <a:srgbClr val="372928"/>
                </a:solidFill>
                <a:latin typeface="Verdana"/>
                <a:cs typeface="Verdana"/>
              </a:rPr>
              <a:t>badanych </a:t>
            </a:r>
            <a:r>
              <a:rPr sz="1900" b="1" spc="-105" dirty="0">
                <a:solidFill>
                  <a:srgbClr val="372928"/>
                </a:solidFill>
                <a:latin typeface="Verdana"/>
                <a:cs typeface="Verdana"/>
              </a:rPr>
              <a:t>nie </a:t>
            </a:r>
            <a:r>
              <a:rPr sz="1900" b="1" spc="-55" dirty="0">
                <a:solidFill>
                  <a:srgbClr val="372928"/>
                </a:solidFill>
                <a:latin typeface="Verdana"/>
                <a:cs typeface="Verdana"/>
              </a:rPr>
              <a:t>zgłosiło </a:t>
            </a:r>
            <a:r>
              <a:rPr sz="1900" b="1" spc="-60" dirty="0">
                <a:solidFill>
                  <a:srgbClr val="372928"/>
                </a:solidFill>
                <a:latin typeface="Verdana"/>
                <a:cs typeface="Verdana"/>
              </a:rPr>
              <a:t>faktu</a:t>
            </a:r>
            <a:r>
              <a:rPr sz="1900" b="1" spc="70" dirty="0">
                <a:solidFill>
                  <a:srgbClr val="372928"/>
                </a:solidFill>
                <a:latin typeface="Verdana"/>
                <a:cs typeface="Verdana"/>
              </a:rPr>
              <a:t> </a:t>
            </a:r>
            <a:r>
              <a:rPr sz="1900" b="1" spc="-70" dirty="0">
                <a:solidFill>
                  <a:srgbClr val="372928"/>
                </a:solidFill>
                <a:latin typeface="Verdana"/>
                <a:cs typeface="Verdana"/>
              </a:rPr>
              <a:t>dyskryminacji</a:t>
            </a:r>
            <a:endParaRPr sz="19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555990" cy="7315200"/>
          </a:xfrm>
          <a:custGeom>
            <a:avLst/>
            <a:gdLst/>
            <a:ahLst/>
            <a:cxnLst/>
            <a:rect l="l" t="t" r="r" b="b"/>
            <a:pathLst>
              <a:path w="8555990" h="7315200">
                <a:moveTo>
                  <a:pt x="0" y="7315200"/>
                </a:moveTo>
                <a:lnTo>
                  <a:pt x="8555736" y="7315200"/>
                </a:lnTo>
                <a:lnTo>
                  <a:pt x="8555736" y="0"/>
                </a:lnTo>
                <a:lnTo>
                  <a:pt x="0" y="0"/>
                </a:lnTo>
                <a:lnTo>
                  <a:pt x="0" y="7315200"/>
                </a:lnTo>
                <a:close/>
              </a:path>
            </a:pathLst>
          </a:custGeom>
          <a:solidFill>
            <a:srgbClr val="FFC61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538364" y="0"/>
            <a:ext cx="1215390" cy="7315200"/>
            <a:chOff x="8538364" y="0"/>
            <a:chExt cx="1215390" cy="7315200"/>
          </a:xfrm>
        </p:grpSpPr>
        <p:sp>
          <p:nvSpPr>
            <p:cNvPr id="4" name="object 4"/>
            <p:cNvSpPr/>
            <p:nvPr/>
          </p:nvSpPr>
          <p:spPr>
            <a:xfrm>
              <a:off x="8555736" y="0"/>
              <a:ext cx="1198245" cy="7315200"/>
            </a:xfrm>
            <a:custGeom>
              <a:avLst/>
              <a:gdLst/>
              <a:ahLst/>
              <a:cxnLst/>
              <a:rect l="l" t="t" r="r" b="b"/>
              <a:pathLst>
                <a:path w="1198245" h="7315200">
                  <a:moveTo>
                    <a:pt x="1197854" y="7315199"/>
                  </a:moveTo>
                  <a:lnTo>
                    <a:pt x="0" y="7315199"/>
                  </a:lnTo>
                  <a:lnTo>
                    <a:pt x="0" y="0"/>
                  </a:lnTo>
                  <a:lnTo>
                    <a:pt x="1197854" y="0"/>
                  </a:lnTo>
                  <a:lnTo>
                    <a:pt x="1197854" y="7315199"/>
                  </a:lnTo>
                  <a:close/>
                </a:path>
              </a:pathLst>
            </a:custGeom>
            <a:solidFill>
              <a:srgbClr val="201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750032" y="564324"/>
              <a:ext cx="847725" cy="8477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538364" y="1252756"/>
              <a:ext cx="9525" cy="5486400"/>
            </a:xfrm>
            <a:custGeom>
              <a:avLst/>
              <a:gdLst/>
              <a:ahLst/>
              <a:cxnLst/>
              <a:rect l="l" t="t" r="r" b="b"/>
              <a:pathLst>
                <a:path w="9525" h="5486400">
                  <a:moveTo>
                    <a:pt x="9522" y="5486241"/>
                  </a:moveTo>
                  <a:lnTo>
                    <a:pt x="0" y="5486241"/>
                  </a:lnTo>
                  <a:lnTo>
                    <a:pt x="0" y="0"/>
                  </a:lnTo>
                  <a:lnTo>
                    <a:pt x="9522" y="0"/>
                  </a:lnTo>
                  <a:lnTo>
                    <a:pt x="9522" y="5486241"/>
                  </a:lnTo>
                  <a:close/>
                </a:path>
              </a:pathLst>
            </a:custGeom>
            <a:solidFill>
              <a:srgbClr val="946B09">
                <a:alpha val="2470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09312" y="357219"/>
            <a:ext cx="5614035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300" spc="250" dirty="0">
                <a:solidFill>
                  <a:srgbClr val="201613"/>
                </a:solidFill>
              </a:rPr>
              <a:t>Powody</a:t>
            </a:r>
            <a:r>
              <a:rPr sz="4300" spc="130" dirty="0">
                <a:solidFill>
                  <a:srgbClr val="201613"/>
                </a:solidFill>
              </a:rPr>
              <a:t> </a:t>
            </a:r>
            <a:r>
              <a:rPr sz="4300" spc="280" dirty="0">
                <a:solidFill>
                  <a:srgbClr val="201613"/>
                </a:solidFill>
              </a:rPr>
              <a:t>niezgłoszenia</a:t>
            </a:r>
            <a:endParaRPr sz="4300" dirty="0"/>
          </a:p>
        </p:txBody>
      </p:sp>
      <p:grpSp>
        <p:nvGrpSpPr>
          <p:cNvPr id="8" name="object 8"/>
          <p:cNvGrpSpPr/>
          <p:nvPr/>
        </p:nvGrpSpPr>
        <p:grpSpPr>
          <a:xfrm>
            <a:off x="5823745" y="1252755"/>
            <a:ext cx="2384425" cy="5486400"/>
            <a:chOff x="5823745" y="1252755"/>
            <a:chExt cx="2384425" cy="5486400"/>
          </a:xfrm>
        </p:grpSpPr>
        <p:sp>
          <p:nvSpPr>
            <p:cNvPr id="9" name="object 9"/>
            <p:cNvSpPr/>
            <p:nvPr/>
          </p:nvSpPr>
          <p:spPr>
            <a:xfrm>
              <a:off x="5823737" y="1252765"/>
              <a:ext cx="1819275" cy="5486400"/>
            </a:xfrm>
            <a:custGeom>
              <a:avLst/>
              <a:gdLst/>
              <a:ahLst/>
              <a:cxnLst/>
              <a:rect l="l" t="t" r="r" b="b"/>
              <a:pathLst>
                <a:path w="1819275" h="5486400">
                  <a:moveTo>
                    <a:pt x="9525" y="0"/>
                  </a:moveTo>
                  <a:lnTo>
                    <a:pt x="0" y="0"/>
                  </a:lnTo>
                  <a:lnTo>
                    <a:pt x="0" y="5486235"/>
                  </a:lnTo>
                  <a:lnTo>
                    <a:pt x="9525" y="5486235"/>
                  </a:lnTo>
                  <a:lnTo>
                    <a:pt x="9525" y="0"/>
                  </a:lnTo>
                  <a:close/>
                </a:path>
                <a:path w="1819275" h="5486400">
                  <a:moveTo>
                    <a:pt x="914400" y="0"/>
                  </a:moveTo>
                  <a:lnTo>
                    <a:pt x="904875" y="0"/>
                  </a:lnTo>
                  <a:lnTo>
                    <a:pt x="904875" y="5486235"/>
                  </a:lnTo>
                  <a:lnTo>
                    <a:pt x="914400" y="5486235"/>
                  </a:lnTo>
                  <a:lnTo>
                    <a:pt x="914400" y="0"/>
                  </a:lnTo>
                  <a:close/>
                </a:path>
                <a:path w="1819275" h="5486400">
                  <a:moveTo>
                    <a:pt x="1819275" y="0"/>
                  </a:moveTo>
                  <a:lnTo>
                    <a:pt x="1809750" y="0"/>
                  </a:lnTo>
                  <a:lnTo>
                    <a:pt x="1809750" y="5486235"/>
                  </a:lnTo>
                  <a:lnTo>
                    <a:pt x="1819275" y="5486235"/>
                  </a:lnTo>
                  <a:lnTo>
                    <a:pt x="1819275" y="0"/>
                  </a:lnTo>
                  <a:close/>
                </a:path>
              </a:pathLst>
            </a:custGeom>
            <a:solidFill>
              <a:srgbClr val="946B09">
                <a:alpha val="2470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828500" y="1252765"/>
              <a:ext cx="2379345" cy="5486400"/>
            </a:xfrm>
            <a:custGeom>
              <a:avLst/>
              <a:gdLst/>
              <a:ahLst/>
              <a:cxnLst/>
              <a:rect l="l" t="t" r="r" b="b"/>
              <a:pathLst>
                <a:path w="2379345" h="5486400">
                  <a:moveTo>
                    <a:pt x="203835" y="4833582"/>
                  </a:moveTo>
                  <a:lnTo>
                    <a:pt x="184696" y="4794770"/>
                  </a:lnTo>
                  <a:lnTo>
                    <a:pt x="151130" y="4780864"/>
                  </a:lnTo>
                  <a:lnTo>
                    <a:pt x="0" y="4780864"/>
                  </a:lnTo>
                  <a:lnTo>
                    <a:pt x="0" y="5486235"/>
                  </a:lnTo>
                  <a:lnTo>
                    <a:pt x="151130" y="5486235"/>
                  </a:lnTo>
                  <a:lnTo>
                    <a:pt x="189928" y="5467096"/>
                  </a:lnTo>
                  <a:lnTo>
                    <a:pt x="203835" y="5433504"/>
                  </a:lnTo>
                  <a:lnTo>
                    <a:pt x="203835" y="4833582"/>
                  </a:lnTo>
                  <a:close/>
                </a:path>
                <a:path w="2379345" h="5486400">
                  <a:moveTo>
                    <a:pt x="880681" y="2443149"/>
                  </a:moveTo>
                  <a:lnTo>
                    <a:pt x="861542" y="2404338"/>
                  </a:lnTo>
                  <a:lnTo>
                    <a:pt x="827963" y="2390419"/>
                  </a:lnTo>
                  <a:lnTo>
                    <a:pt x="0" y="2390419"/>
                  </a:lnTo>
                  <a:lnTo>
                    <a:pt x="0" y="3095802"/>
                  </a:lnTo>
                  <a:lnTo>
                    <a:pt x="827963" y="3095802"/>
                  </a:lnTo>
                  <a:lnTo>
                    <a:pt x="866775" y="3076651"/>
                  </a:lnTo>
                  <a:lnTo>
                    <a:pt x="880681" y="3043085"/>
                  </a:lnTo>
                  <a:lnTo>
                    <a:pt x="880681" y="2443149"/>
                  </a:lnTo>
                  <a:close/>
                </a:path>
                <a:path w="2379345" h="5486400">
                  <a:moveTo>
                    <a:pt x="1163002" y="4036771"/>
                  </a:moveTo>
                  <a:lnTo>
                    <a:pt x="1143863" y="3997960"/>
                  </a:lnTo>
                  <a:lnTo>
                    <a:pt x="1110284" y="3984053"/>
                  </a:lnTo>
                  <a:lnTo>
                    <a:pt x="0" y="3984053"/>
                  </a:lnTo>
                  <a:lnTo>
                    <a:pt x="0" y="4689424"/>
                  </a:lnTo>
                  <a:lnTo>
                    <a:pt x="1110284" y="4689424"/>
                  </a:lnTo>
                  <a:lnTo>
                    <a:pt x="1149096" y="4670272"/>
                  </a:lnTo>
                  <a:lnTo>
                    <a:pt x="1163002" y="4636694"/>
                  </a:lnTo>
                  <a:lnTo>
                    <a:pt x="1163002" y="4036771"/>
                  </a:lnTo>
                  <a:close/>
                </a:path>
                <a:path w="2379345" h="5486400">
                  <a:moveTo>
                    <a:pt x="1278826" y="3239960"/>
                  </a:moveTo>
                  <a:lnTo>
                    <a:pt x="1259674" y="3201149"/>
                  </a:lnTo>
                  <a:lnTo>
                    <a:pt x="1226108" y="3187242"/>
                  </a:lnTo>
                  <a:lnTo>
                    <a:pt x="0" y="3187242"/>
                  </a:lnTo>
                  <a:lnTo>
                    <a:pt x="0" y="3892613"/>
                  </a:lnTo>
                  <a:lnTo>
                    <a:pt x="1226108" y="3892613"/>
                  </a:lnTo>
                  <a:lnTo>
                    <a:pt x="1264920" y="3873462"/>
                  </a:lnTo>
                  <a:lnTo>
                    <a:pt x="1278826" y="3839883"/>
                  </a:lnTo>
                  <a:lnTo>
                    <a:pt x="1278826" y="3239960"/>
                  </a:lnTo>
                  <a:close/>
                </a:path>
                <a:path w="2379345" h="5486400">
                  <a:moveTo>
                    <a:pt x="1561147" y="849528"/>
                  </a:moveTo>
                  <a:lnTo>
                    <a:pt x="1541995" y="810717"/>
                  </a:lnTo>
                  <a:lnTo>
                    <a:pt x="1508429" y="796810"/>
                  </a:lnTo>
                  <a:lnTo>
                    <a:pt x="0" y="796810"/>
                  </a:lnTo>
                  <a:lnTo>
                    <a:pt x="0" y="1502181"/>
                  </a:lnTo>
                  <a:lnTo>
                    <a:pt x="1508429" y="1502181"/>
                  </a:lnTo>
                  <a:lnTo>
                    <a:pt x="1547241" y="1483029"/>
                  </a:lnTo>
                  <a:lnTo>
                    <a:pt x="1561147" y="1449463"/>
                  </a:lnTo>
                  <a:lnTo>
                    <a:pt x="1561147" y="849528"/>
                  </a:lnTo>
                  <a:close/>
                </a:path>
                <a:path w="2379345" h="5486400">
                  <a:moveTo>
                    <a:pt x="1731264" y="1646339"/>
                  </a:moveTo>
                  <a:lnTo>
                    <a:pt x="1712125" y="1607527"/>
                  </a:lnTo>
                  <a:lnTo>
                    <a:pt x="1678546" y="1593621"/>
                  </a:lnTo>
                  <a:lnTo>
                    <a:pt x="0" y="1593621"/>
                  </a:lnTo>
                  <a:lnTo>
                    <a:pt x="0" y="2298992"/>
                  </a:lnTo>
                  <a:lnTo>
                    <a:pt x="1678546" y="2298992"/>
                  </a:lnTo>
                  <a:lnTo>
                    <a:pt x="1717357" y="2279840"/>
                  </a:lnTo>
                  <a:lnTo>
                    <a:pt x="1731264" y="2246274"/>
                  </a:lnTo>
                  <a:lnTo>
                    <a:pt x="1731264" y="1646339"/>
                  </a:lnTo>
                  <a:close/>
                </a:path>
                <a:path w="2379345" h="5486400">
                  <a:moveTo>
                    <a:pt x="2379154" y="52717"/>
                  </a:moveTo>
                  <a:lnTo>
                    <a:pt x="2360003" y="13906"/>
                  </a:lnTo>
                  <a:lnTo>
                    <a:pt x="2326436" y="0"/>
                  </a:lnTo>
                  <a:lnTo>
                    <a:pt x="0" y="0"/>
                  </a:lnTo>
                  <a:lnTo>
                    <a:pt x="0" y="705370"/>
                  </a:lnTo>
                  <a:lnTo>
                    <a:pt x="2326436" y="705370"/>
                  </a:lnTo>
                  <a:lnTo>
                    <a:pt x="2365248" y="686219"/>
                  </a:lnTo>
                  <a:lnTo>
                    <a:pt x="2379154" y="652640"/>
                  </a:lnTo>
                  <a:lnTo>
                    <a:pt x="2379154" y="52717"/>
                  </a:lnTo>
                  <a:close/>
                </a:path>
              </a:pathLst>
            </a:custGeom>
            <a:solidFill>
              <a:srgbClr val="201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671298" y="6799995"/>
            <a:ext cx="314960" cy="240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295" dirty="0">
                <a:solidFill>
                  <a:srgbClr val="946B09"/>
                </a:solidFill>
                <a:latin typeface="Times New Roman"/>
                <a:cs typeface="Times New Roman"/>
              </a:rPr>
              <a:t>0</a:t>
            </a:r>
            <a:r>
              <a:rPr sz="1400" spc="105" dirty="0">
                <a:solidFill>
                  <a:srgbClr val="946B09"/>
                </a:solidFill>
                <a:latin typeface="Times New Roman"/>
                <a:cs typeface="Times New Roman"/>
              </a:rPr>
              <a:t>%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69962" y="6799995"/>
            <a:ext cx="527685" cy="240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120" dirty="0">
                <a:solidFill>
                  <a:srgbClr val="946B09"/>
                </a:solidFill>
                <a:latin typeface="Times New Roman"/>
                <a:cs typeface="Times New Roman"/>
              </a:rPr>
              <a:t>2</a:t>
            </a:r>
            <a:r>
              <a:rPr sz="1400" spc="145" dirty="0">
                <a:solidFill>
                  <a:srgbClr val="946B09"/>
                </a:solidFill>
                <a:latin typeface="Times New Roman"/>
                <a:cs typeface="Times New Roman"/>
              </a:rPr>
              <a:t>5</a:t>
            </a:r>
            <a:r>
              <a:rPr sz="1400" spc="295" dirty="0">
                <a:solidFill>
                  <a:srgbClr val="946B09"/>
                </a:solidFill>
                <a:latin typeface="Times New Roman"/>
                <a:cs typeface="Times New Roman"/>
              </a:rPr>
              <a:t>0</a:t>
            </a:r>
            <a:r>
              <a:rPr sz="1400" spc="105" dirty="0">
                <a:solidFill>
                  <a:srgbClr val="946B09"/>
                </a:solidFill>
                <a:latin typeface="Times New Roman"/>
                <a:cs typeface="Times New Roman"/>
              </a:rPr>
              <a:t>%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63879" y="6799995"/>
            <a:ext cx="550545" cy="240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145" dirty="0">
                <a:solidFill>
                  <a:srgbClr val="946B09"/>
                </a:solidFill>
                <a:latin typeface="Times New Roman"/>
                <a:cs typeface="Times New Roman"/>
              </a:rPr>
              <a:t>5</a:t>
            </a:r>
            <a:r>
              <a:rPr sz="1400" spc="295" dirty="0">
                <a:solidFill>
                  <a:srgbClr val="946B09"/>
                </a:solidFill>
                <a:latin typeface="Times New Roman"/>
                <a:cs typeface="Times New Roman"/>
              </a:rPr>
              <a:t>00</a:t>
            </a:r>
            <a:r>
              <a:rPr sz="1400" spc="105" dirty="0">
                <a:solidFill>
                  <a:srgbClr val="946B09"/>
                </a:solidFill>
                <a:latin typeface="Times New Roman"/>
                <a:cs typeface="Times New Roman"/>
              </a:rPr>
              <a:t>%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282394" y="6799995"/>
            <a:ext cx="523240" cy="240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85" dirty="0">
                <a:solidFill>
                  <a:srgbClr val="946B09"/>
                </a:solidFill>
                <a:latin typeface="Times New Roman"/>
                <a:cs typeface="Times New Roman"/>
              </a:rPr>
              <a:t>7</a:t>
            </a:r>
            <a:r>
              <a:rPr sz="1400" spc="145" dirty="0">
                <a:solidFill>
                  <a:srgbClr val="946B09"/>
                </a:solidFill>
                <a:latin typeface="Times New Roman"/>
                <a:cs typeface="Times New Roman"/>
              </a:rPr>
              <a:t>5</a:t>
            </a:r>
            <a:r>
              <a:rPr sz="1400" spc="295" dirty="0">
                <a:solidFill>
                  <a:srgbClr val="946B09"/>
                </a:solidFill>
                <a:latin typeface="Times New Roman"/>
                <a:cs typeface="Times New Roman"/>
              </a:rPr>
              <a:t>0</a:t>
            </a:r>
            <a:r>
              <a:rPr sz="1400" spc="105" dirty="0">
                <a:solidFill>
                  <a:srgbClr val="946B09"/>
                </a:solidFill>
                <a:latin typeface="Times New Roman"/>
                <a:cs typeface="Times New Roman"/>
              </a:rPr>
              <a:t>%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014614" y="1469326"/>
            <a:ext cx="3677920" cy="240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160" dirty="0">
                <a:solidFill>
                  <a:srgbClr val="946B09"/>
                </a:solidFill>
                <a:latin typeface="Times New Roman"/>
                <a:cs typeface="Times New Roman"/>
              </a:rPr>
              <a:t>Miałem/am </a:t>
            </a:r>
            <a:r>
              <a:rPr sz="1400" spc="105" dirty="0">
                <a:solidFill>
                  <a:srgbClr val="946B09"/>
                </a:solidFill>
                <a:latin typeface="Times New Roman"/>
                <a:cs typeface="Times New Roman"/>
              </a:rPr>
              <a:t>poczucie, </a:t>
            </a:r>
            <a:r>
              <a:rPr sz="1400" spc="120" dirty="0">
                <a:solidFill>
                  <a:srgbClr val="946B09"/>
                </a:solidFill>
                <a:latin typeface="Times New Roman"/>
                <a:cs typeface="Times New Roman"/>
              </a:rPr>
              <a:t>że </a:t>
            </a:r>
            <a:r>
              <a:rPr sz="1400" spc="140" dirty="0">
                <a:solidFill>
                  <a:srgbClr val="946B09"/>
                </a:solidFill>
                <a:latin typeface="Times New Roman"/>
                <a:cs typeface="Times New Roman"/>
              </a:rPr>
              <a:t>to </a:t>
            </a:r>
            <a:r>
              <a:rPr sz="1400" spc="114" dirty="0">
                <a:solidFill>
                  <a:srgbClr val="946B09"/>
                </a:solidFill>
                <a:latin typeface="Times New Roman"/>
                <a:cs typeface="Times New Roman"/>
              </a:rPr>
              <a:t>nic </a:t>
            </a:r>
            <a:r>
              <a:rPr sz="1400" spc="130" dirty="0">
                <a:solidFill>
                  <a:srgbClr val="946B09"/>
                </a:solidFill>
                <a:latin typeface="Times New Roman"/>
                <a:cs typeface="Times New Roman"/>
              </a:rPr>
              <a:t>nie</a:t>
            </a:r>
            <a:r>
              <a:rPr sz="1400" spc="35" dirty="0">
                <a:solidFill>
                  <a:srgbClr val="946B09"/>
                </a:solidFill>
                <a:latin typeface="Times New Roman"/>
                <a:cs typeface="Times New Roman"/>
              </a:rPr>
              <a:t> </a:t>
            </a:r>
            <a:r>
              <a:rPr sz="1400" spc="125" dirty="0">
                <a:solidFill>
                  <a:srgbClr val="946B09"/>
                </a:solidFill>
                <a:latin typeface="Times New Roman"/>
                <a:cs typeface="Times New Roman"/>
              </a:rPr>
              <a:t>zmieni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2480" y="2266162"/>
            <a:ext cx="5130165" cy="240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160" dirty="0">
                <a:solidFill>
                  <a:srgbClr val="946B09"/>
                </a:solidFill>
                <a:latin typeface="Times New Roman"/>
                <a:cs typeface="Times New Roman"/>
              </a:rPr>
              <a:t>Bałem/am </a:t>
            </a:r>
            <a:r>
              <a:rPr sz="1400" spc="110" dirty="0">
                <a:solidFill>
                  <a:srgbClr val="946B09"/>
                </a:solidFill>
                <a:latin typeface="Times New Roman"/>
                <a:cs typeface="Times New Roman"/>
              </a:rPr>
              <a:t>się, </a:t>
            </a:r>
            <a:r>
              <a:rPr sz="1400" spc="120" dirty="0">
                <a:solidFill>
                  <a:srgbClr val="946B09"/>
                </a:solidFill>
                <a:latin typeface="Times New Roman"/>
                <a:cs typeface="Times New Roman"/>
              </a:rPr>
              <a:t>że </a:t>
            </a:r>
            <a:r>
              <a:rPr sz="1400" spc="180" dirty="0">
                <a:solidFill>
                  <a:srgbClr val="946B09"/>
                </a:solidFill>
                <a:latin typeface="Times New Roman"/>
                <a:cs typeface="Times New Roman"/>
              </a:rPr>
              <a:t>ta </a:t>
            </a:r>
            <a:r>
              <a:rPr sz="1400" spc="125" dirty="0">
                <a:solidFill>
                  <a:srgbClr val="946B09"/>
                </a:solidFill>
                <a:latin typeface="Times New Roman"/>
                <a:cs typeface="Times New Roman"/>
              </a:rPr>
              <a:t>osoba </a:t>
            </a:r>
            <a:r>
              <a:rPr sz="1400" spc="120" dirty="0">
                <a:solidFill>
                  <a:srgbClr val="946B09"/>
                </a:solidFill>
                <a:latin typeface="Times New Roman"/>
                <a:cs typeface="Times New Roman"/>
              </a:rPr>
              <a:t>zemści </a:t>
            </a:r>
            <a:r>
              <a:rPr sz="1400" spc="110" dirty="0">
                <a:solidFill>
                  <a:srgbClr val="946B09"/>
                </a:solidFill>
                <a:latin typeface="Times New Roman"/>
                <a:cs typeface="Times New Roman"/>
              </a:rPr>
              <a:t>się </a:t>
            </a:r>
            <a:r>
              <a:rPr sz="1400" spc="120" dirty="0">
                <a:solidFill>
                  <a:srgbClr val="946B09"/>
                </a:solidFill>
                <a:latin typeface="Times New Roman"/>
                <a:cs typeface="Times New Roman"/>
              </a:rPr>
              <a:t>albo </a:t>
            </a:r>
            <a:r>
              <a:rPr sz="1400" spc="114" dirty="0">
                <a:solidFill>
                  <a:srgbClr val="946B09"/>
                </a:solidFill>
                <a:latin typeface="Times New Roman"/>
                <a:cs typeface="Times New Roman"/>
              </a:rPr>
              <a:t>skrzywdzi</a:t>
            </a:r>
            <a:r>
              <a:rPr sz="1400" spc="10" dirty="0">
                <a:solidFill>
                  <a:srgbClr val="946B09"/>
                </a:solidFill>
                <a:latin typeface="Times New Roman"/>
                <a:cs typeface="Times New Roman"/>
              </a:rPr>
              <a:t> </a:t>
            </a:r>
            <a:r>
              <a:rPr sz="1400" spc="145" dirty="0">
                <a:solidFill>
                  <a:srgbClr val="946B09"/>
                </a:solidFill>
                <a:latin typeface="Times New Roman"/>
                <a:cs typeface="Times New Roman"/>
              </a:rPr>
              <a:t>mnie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029" y="3062994"/>
            <a:ext cx="5651500" cy="240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195" dirty="0">
                <a:solidFill>
                  <a:srgbClr val="946B09"/>
                </a:solidFill>
                <a:latin typeface="Times New Roman"/>
                <a:cs typeface="Times New Roman"/>
              </a:rPr>
              <a:t>mam </a:t>
            </a:r>
            <a:r>
              <a:rPr sz="1400" spc="135" dirty="0">
                <a:solidFill>
                  <a:srgbClr val="946B09"/>
                </a:solidFill>
                <a:latin typeface="Times New Roman"/>
                <a:cs typeface="Times New Roman"/>
              </a:rPr>
              <a:t>zaufania </a:t>
            </a:r>
            <a:r>
              <a:rPr sz="1400" spc="114" dirty="0">
                <a:solidFill>
                  <a:srgbClr val="946B09"/>
                </a:solidFill>
                <a:latin typeface="Times New Roman"/>
                <a:cs typeface="Times New Roman"/>
              </a:rPr>
              <a:t>do osób, </a:t>
            </a:r>
            <a:r>
              <a:rPr sz="1400" spc="145" dirty="0">
                <a:solidFill>
                  <a:srgbClr val="946B09"/>
                </a:solidFill>
                <a:latin typeface="Times New Roman"/>
                <a:cs typeface="Times New Roman"/>
              </a:rPr>
              <a:t>które </a:t>
            </a:r>
            <a:r>
              <a:rPr sz="1400" spc="110" dirty="0">
                <a:solidFill>
                  <a:srgbClr val="946B09"/>
                </a:solidFill>
                <a:latin typeface="Times New Roman"/>
                <a:cs typeface="Times New Roman"/>
              </a:rPr>
              <a:t>mogłyby </a:t>
            </a:r>
            <a:r>
              <a:rPr sz="1400" spc="125" dirty="0">
                <a:solidFill>
                  <a:srgbClr val="946B09"/>
                </a:solidFill>
                <a:latin typeface="Times New Roman"/>
                <a:cs typeface="Times New Roman"/>
              </a:rPr>
              <a:t>rozstrzygnąć </a:t>
            </a:r>
            <a:r>
              <a:rPr sz="1400" spc="165" dirty="0">
                <a:solidFill>
                  <a:srgbClr val="946B09"/>
                </a:solidFill>
                <a:latin typeface="Times New Roman"/>
                <a:cs typeface="Times New Roman"/>
              </a:rPr>
              <a:t>ten</a:t>
            </a:r>
            <a:r>
              <a:rPr sz="1400" spc="-5" dirty="0">
                <a:solidFill>
                  <a:srgbClr val="946B09"/>
                </a:solidFill>
                <a:latin typeface="Times New Roman"/>
                <a:cs typeface="Times New Roman"/>
              </a:rPr>
              <a:t> </a:t>
            </a:r>
            <a:r>
              <a:rPr sz="1400" spc="135" dirty="0">
                <a:solidFill>
                  <a:srgbClr val="946B09"/>
                </a:solidFill>
                <a:latin typeface="Times New Roman"/>
                <a:cs typeface="Times New Roman"/>
              </a:rPr>
              <a:t>problem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56308" y="3859833"/>
            <a:ext cx="1936114" cy="240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114" dirty="0">
                <a:solidFill>
                  <a:srgbClr val="946B09"/>
                </a:solidFill>
                <a:latin typeface="Times New Roman"/>
                <a:cs typeface="Times New Roman"/>
              </a:rPr>
              <a:t>Zbyt </a:t>
            </a:r>
            <a:r>
              <a:rPr sz="1400" spc="130" dirty="0">
                <a:solidFill>
                  <a:srgbClr val="946B09"/>
                </a:solidFill>
                <a:latin typeface="Times New Roman"/>
                <a:cs typeface="Times New Roman"/>
              </a:rPr>
              <a:t>duża</a:t>
            </a:r>
            <a:r>
              <a:rPr sz="1400" spc="40" dirty="0">
                <a:solidFill>
                  <a:srgbClr val="946B09"/>
                </a:solidFill>
                <a:latin typeface="Times New Roman"/>
                <a:cs typeface="Times New Roman"/>
              </a:rPr>
              <a:t> </a:t>
            </a:r>
            <a:r>
              <a:rPr sz="1400" spc="125" dirty="0">
                <a:solidFill>
                  <a:srgbClr val="946B09"/>
                </a:solidFill>
                <a:latin typeface="Times New Roman"/>
                <a:cs typeface="Times New Roman"/>
              </a:rPr>
              <a:t>biurokracja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94785" y="4656671"/>
            <a:ext cx="2897505" cy="240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155" dirty="0">
                <a:solidFill>
                  <a:srgbClr val="946B09"/>
                </a:solidFill>
                <a:latin typeface="Times New Roman"/>
                <a:cs typeface="Times New Roman"/>
              </a:rPr>
              <a:t>Obawiałem/am </a:t>
            </a:r>
            <a:r>
              <a:rPr sz="1400" spc="110" dirty="0">
                <a:solidFill>
                  <a:srgbClr val="946B09"/>
                </a:solidFill>
                <a:latin typeface="Times New Roman"/>
                <a:cs typeface="Times New Roman"/>
              </a:rPr>
              <a:t>się</a:t>
            </a:r>
            <a:r>
              <a:rPr sz="1400" spc="50" dirty="0">
                <a:solidFill>
                  <a:srgbClr val="946B09"/>
                </a:solidFill>
                <a:latin typeface="Times New Roman"/>
                <a:cs typeface="Times New Roman"/>
              </a:rPr>
              <a:t> </a:t>
            </a:r>
            <a:r>
              <a:rPr sz="1400" spc="125" dirty="0">
                <a:solidFill>
                  <a:srgbClr val="946B09"/>
                </a:solidFill>
                <a:latin typeface="Times New Roman"/>
                <a:cs typeface="Times New Roman"/>
              </a:rPr>
              <a:t>konsekwencji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270830" y="5453510"/>
            <a:ext cx="3421379" cy="240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110" dirty="0">
                <a:solidFill>
                  <a:srgbClr val="946B09"/>
                </a:solidFill>
                <a:latin typeface="Times New Roman"/>
                <a:cs typeface="Times New Roman"/>
              </a:rPr>
              <a:t>Nie </a:t>
            </a:r>
            <a:r>
              <a:rPr sz="1400" spc="145" dirty="0">
                <a:solidFill>
                  <a:srgbClr val="946B09"/>
                </a:solidFill>
                <a:latin typeface="Times New Roman"/>
                <a:cs typeface="Times New Roman"/>
              </a:rPr>
              <a:t>wiedziałem/am </a:t>
            </a:r>
            <a:r>
              <a:rPr sz="1400" spc="114" dirty="0">
                <a:solidFill>
                  <a:srgbClr val="946B09"/>
                </a:solidFill>
                <a:latin typeface="Times New Roman"/>
                <a:cs typeface="Times New Roman"/>
              </a:rPr>
              <a:t>do kogo </a:t>
            </a:r>
            <a:r>
              <a:rPr sz="1400" spc="110" dirty="0">
                <a:solidFill>
                  <a:srgbClr val="946B09"/>
                </a:solidFill>
                <a:latin typeface="Times New Roman"/>
                <a:cs typeface="Times New Roman"/>
              </a:rPr>
              <a:t>się</a:t>
            </a:r>
            <a:r>
              <a:rPr sz="1400" spc="100" dirty="0">
                <a:solidFill>
                  <a:srgbClr val="946B09"/>
                </a:solidFill>
                <a:latin typeface="Times New Roman"/>
                <a:cs typeface="Times New Roman"/>
              </a:rPr>
              <a:t> </a:t>
            </a:r>
            <a:r>
              <a:rPr sz="1400" spc="90" dirty="0">
                <a:solidFill>
                  <a:srgbClr val="946B09"/>
                </a:solidFill>
                <a:latin typeface="Times New Roman"/>
                <a:cs typeface="Times New Roman"/>
              </a:rPr>
              <a:t>zgłosić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840053" y="6250318"/>
            <a:ext cx="852169" cy="240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110" dirty="0">
                <a:solidFill>
                  <a:srgbClr val="946B09"/>
                </a:solidFill>
                <a:latin typeface="Times New Roman"/>
                <a:cs typeface="Times New Roman"/>
              </a:rPr>
              <a:t>Nie</a:t>
            </a:r>
            <a:r>
              <a:rPr sz="1400" spc="45" dirty="0">
                <a:solidFill>
                  <a:srgbClr val="946B09"/>
                </a:solidFill>
                <a:latin typeface="Times New Roman"/>
                <a:cs typeface="Times New Roman"/>
              </a:rPr>
              <a:t> </a:t>
            </a:r>
            <a:r>
              <a:rPr sz="1400" spc="135" dirty="0">
                <a:solidFill>
                  <a:srgbClr val="946B09"/>
                </a:solidFill>
                <a:latin typeface="Times New Roman"/>
                <a:cs typeface="Times New Roman"/>
              </a:rPr>
              <a:t>wiem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523401" y="1559366"/>
            <a:ext cx="63436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275" dirty="0">
                <a:solidFill>
                  <a:srgbClr val="FFD964"/>
                </a:solidFill>
                <a:latin typeface="Verdana"/>
                <a:cs typeface="Verdana"/>
              </a:rPr>
              <a:t>65</a:t>
            </a:r>
            <a:r>
              <a:rPr sz="2200" b="1" spc="-575" dirty="0">
                <a:solidFill>
                  <a:srgbClr val="FFD964"/>
                </a:solidFill>
                <a:latin typeface="Verdana"/>
                <a:cs typeface="Verdana"/>
              </a:rPr>
              <a:t> </a:t>
            </a:r>
            <a:r>
              <a:rPr sz="2200" b="1" spc="-215" dirty="0">
                <a:solidFill>
                  <a:srgbClr val="FFD964"/>
                </a:solidFill>
                <a:latin typeface="Verdana"/>
                <a:cs typeface="Verdana"/>
              </a:rPr>
              <a:t>,</a:t>
            </a:r>
            <a:r>
              <a:rPr sz="2200" b="1" spc="-570" dirty="0">
                <a:solidFill>
                  <a:srgbClr val="FFD964"/>
                </a:solidFill>
                <a:latin typeface="Verdana"/>
                <a:cs typeface="Verdana"/>
              </a:rPr>
              <a:t> </a:t>
            </a:r>
            <a:r>
              <a:rPr sz="2200" b="1" spc="-385" dirty="0">
                <a:solidFill>
                  <a:srgbClr val="FFD964"/>
                </a:solidFill>
                <a:latin typeface="Verdana"/>
                <a:cs typeface="Verdana"/>
              </a:rPr>
              <a:t>6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718827" y="2407563"/>
            <a:ext cx="66294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200" dirty="0">
                <a:solidFill>
                  <a:srgbClr val="FFD964"/>
                </a:solidFill>
                <a:latin typeface="Verdana"/>
                <a:cs typeface="Verdana"/>
              </a:rPr>
              <a:t>43</a:t>
            </a:r>
            <a:r>
              <a:rPr sz="2200" b="1" spc="-570" dirty="0">
                <a:solidFill>
                  <a:srgbClr val="FFD964"/>
                </a:solidFill>
                <a:latin typeface="Verdana"/>
                <a:cs typeface="Verdana"/>
              </a:rPr>
              <a:t> </a:t>
            </a:r>
            <a:r>
              <a:rPr sz="2200" b="1" spc="-215" dirty="0">
                <a:solidFill>
                  <a:srgbClr val="FFD964"/>
                </a:solidFill>
                <a:latin typeface="Verdana"/>
                <a:cs typeface="Verdana"/>
              </a:rPr>
              <a:t>,</a:t>
            </a:r>
            <a:r>
              <a:rPr sz="2200" b="1" spc="-570" dirty="0">
                <a:solidFill>
                  <a:srgbClr val="FFD964"/>
                </a:solidFill>
                <a:latin typeface="Verdana"/>
                <a:cs typeface="Verdana"/>
              </a:rPr>
              <a:t> </a:t>
            </a:r>
            <a:r>
              <a:rPr sz="2200" b="1" spc="-315" dirty="0">
                <a:solidFill>
                  <a:srgbClr val="FFD964"/>
                </a:solidFill>
                <a:latin typeface="Verdana"/>
                <a:cs typeface="Verdana"/>
              </a:rPr>
              <a:t>0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856170" y="3145801"/>
            <a:ext cx="62992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250" dirty="0">
                <a:solidFill>
                  <a:srgbClr val="FFD964"/>
                </a:solidFill>
                <a:latin typeface="Verdana"/>
                <a:cs typeface="Verdana"/>
              </a:rPr>
              <a:t>47</a:t>
            </a:r>
            <a:r>
              <a:rPr sz="2200" b="1" spc="-570" dirty="0">
                <a:solidFill>
                  <a:srgbClr val="FFD964"/>
                </a:solidFill>
                <a:latin typeface="Verdana"/>
                <a:cs typeface="Verdana"/>
              </a:rPr>
              <a:t> </a:t>
            </a:r>
            <a:r>
              <a:rPr sz="2200" b="1" spc="-215" dirty="0">
                <a:solidFill>
                  <a:srgbClr val="FFD964"/>
                </a:solidFill>
                <a:latin typeface="Verdana"/>
                <a:cs typeface="Verdana"/>
              </a:rPr>
              <a:t>,</a:t>
            </a:r>
            <a:r>
              <a:rPr sz="2200" b="1" spc="-570" dirty="0">
                <a:solidFill>
                  <a:srgbClr val="FFD964"/>
                </a:solidFill>
                <a:latin typeface="Verdana"/>
                <a:cs typeface="Verdana"/>
              </a:rPr>
              <a:t> </a:t>
            </a:r>
            <a:r>
              <a:rPr sz="2200" b="1" spc="-475" dirty="0">
                <a:solidFill>
                  <a:srgbClr val="FFD964"/>
                </a:solidFill>
                <a:latin typeface="Verdana"/>
                <a:cs typeface="Verdana"/>
              </a:rPr>
              <a:t>7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927085" y="3965286"/>
            <a:ext cx="66548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180" dirty="0">
                <a:solidFill>
                  <a:srgbClr val="FFD964"/>
                </a:solidFill>
                <a:latin typeface="Verdana"/>
                <a:cs typeface="Verdana"/>
              </a:rPr>
              <a:t>24</a:t>
            </a:r>
            <a:r>
              <a:rPr sz="2200" b="1" spc="-570" dirty="0">
                <a:solidFill>
                  <a:srgbClr val="FFD964"/>
                </a:solidFill>
                <a:latin typeface="Verdana"/>
                <a:cs typeface="Verdana"/>
              </a:rPr>
              <a:t> </a:t>
            </a:r>
            <a:r>
              <a:rPr sz="2200" b="1" spc="-215" dirty="0">
                <a:solidFill>
                  <a:srgbClr val="FFD964"/>
                </a:solidFill>
                <a:latin typeface="Verdana"/>
                <a:cs typeface="Verdana"/>
              </a:rPr>
              <a:t>,</a:t>
            </a:r>
            <a:r>
              <a:rPr sz="2200" b="1" spc="-570" dirty="0">
                <a:solidFill>
                  <a:srgbClr val="FFD964"/>
                </a:solidFill>
                <a:latin typeface="Verdana"/>
                <a:cs typeface="Verdana"/>
              </a:rPr>
              <a:t> </a:t>
            </a:r>
            <a:r>
              <a:rPr sz="2200" b="1" spc="-335" dirty="0">
                <a:solidFill>
                  <a:srgbClr val="FFD964"/>
                </a:solidFill>
                <a:latin typeface="Verdana"/>
                <a:cs typeface="Verdana"/>
              </a:rPr>
              <a:t>2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455074" y="4769897"/>
            <a:ext cx="64135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270" dirty="0">
                <a:solidFill>
                  <a:srgbClr val="FFD964"/>
                </a:solidFill>
                <a:latin typeface="Verdana"/>
                <a:cs typeface="Verdana"/>
              </a:rPr>
              <a:t>35</a:t>
            </a:r>
            <a:r>
              <a:rPr sz="2200" b="1" spc="-575" dirty="0">
                <a:solidFill>
                  <a:srgbClr val="FFD964"/>
                </a:solidFill>
                <a:latin typeface="Verdana"/>
                <a:cs typeface="Verdana"/>
              </a:rPr>
              <a:t> </a:t>
            </a:r>
            <a:r>
              <a:rPr sz="2200" b="1" spc="-215" dirty="0">
                <a:solidFill>
                  <a:srgbClr val="FFD964"/>
                </a:solidFill>
                <a:latin typeface="Verdana"/>
                <a:cs typeface="Verdana"/>
              </a:rPr>
              <a:t>,</a:t>
            </a:r>
            <a:r>
              <a:rPr sz="2200" b="1" spc="-570" dirty="0">
                <a:solidFill>
                  <a:srgbClr val="FFD964"/>
                </a:solidFill>
                <a:latin typeface="Verdana"/>
                <a:cs typeface="Verdana"/>
              </a:rPr>
              <a:t> </a:t>
            </a:r>
            <a:r>
              <a:rPr sz="2200" b="1" spc="-335" dirty="0">
                <a:solidFill>
                  <a:srgbClr val="FFD964"/>
                </a:solidFill>
                <a:latin typeface="Verdana"/>
                <a:cs typeface="Verdana"/>
              </a:rPr>
              <a:t>2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329936" y="5550977"/>
            <a:ext cx="65024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250" dirty="0">
                <a:solidFill>
                  <a:srgbClr val="FFD964"/>
                </a:solidFill>
                <a:latin typeface="Verdana"/>
                <a:cs typeface="Verdana"/>
              </a:rPr>
              <a:t>32</a:t>
            </a:r>
            <a:r>
              <a:rPr sz="2200" b="1" spc="-570" dirty="0">
                <a:solidFill>
                  <a:srgbClr val="FFD964"/>
                </a:solidFill>
                <a:latin typeface="Verdana"/>
                <a:cs typeface="Verdana"/>
              </a:rPr>
              <a:t> </a:t>
            </a:r>
            <a:r>
              <a:rPr sz="2200" b="1" spc="-215" dirty="0">
                <a:solidFill>
                  <a:srgbClr val="FFD964"/>
                </a:solidFill>
                <a:latin typeface="Verdana"/>
                <a:cs typeface="Verdana"/>
              </a:rPr>
              <a:t>,</a:t>
            </a:r>
            <a:r>
              <a:rPr sz="2200" b="1" spc="-570" dirty="0">
                <a:solidFill>
                  <a:srgbClr val="FFD964"/>
                </a:solidFill>
                <a:latin typeface="Verdana"/>
                <a:cs typeface="Verdana"/>
              </a:rPr>
              <a:t> </a:t>
            </a:r>
            <a:r>
              <a:rPr sz="2200" b="1" spc="-315" dirty="0">
                <a:solidFill>
                  <a:srgbClr val="FFD964"/>
                </a:solidFill>
                <a:latin typeface="Verdana"/>
                <a:cs typeface="Verdana"/>
              </a:rPr>
              <a:t>0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152205" y="6400882"/>
            <a:ext cx="45656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380" dirty="0">
                <a:solidFill>
                  <a:srgbClr val="946B09"/>
                </a:solidFill>
                <a:latin typeface="Verdana"/>
                <a:cs typeface="Verdana"/>
              </a:rPr>
              <a:t>5</a:t>
            </a:r>
            <a:r>
              <a:rPr sz="2200" b="1" spc="-575" dirty="0">
                <a:solidFill>
                  <a:srgbClr val="946B09"/>
                </a:solidFill>
                <a:latin typeface="Verdana"/>
                <a:cs typeface="Verdana"/>
              </a:rPr>
              <a:t> </a:t>
            </a:r>
            <a:r>
              <a:rPr sz="2200" b="1" spc="-215" dirty="0">
                <a:solidFill>
                  <a:srgbClr val="946B09"/>
                </a:solidFill>
                <a:latin typeface="Verdana"/>
                <a:cs typeface="Verdana"/>
              </a:rPr>
              <a:t>,</a:t>
            </a:r>
            <a:r>
              <a:rPr sz="2200" b="1" spc="-570" dirty="0">
                <a:solidFill>
                  <a:srgbClr val="946B09"/>
                </a:solidFill>
                <a:latin typeface="Verdana"/>
                <a:cs typeface="Verdana"/>
              </a:rPr>
              <a:t> </a:t>
            </a:r>
            <a:r>
              <a:rPr sz="2200" b="1" spc="-380" dirty="0">
                <a:solidFill>
                  <a:srgbClr val="946B09"/>
                </a:solidFill>
                <a:latin typeface="Verdana"/>
                <a:cs typeface="Verdana"/>
              </a:rPr>
              <a:t>5</a:t>
            </a:r>
            <a:endParaRPr sz="2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2992" y="2975191"/>
            <a:ext cx="5442585" cy="266700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2100" b="1" spc="-185" dirty="0">
                <a:solidFill>
                  <a:srgbClr val="372928"/>
                </a:solidFill>
                <a:latin typeface="Verdana"/>
                <a:cs typeface="Verdana"/>
              </a:rPr>
              <a:t>SPOŚRÓD </a:t>
            </a:r>
            <a:r>
              <a:rPr sz="2100" b="1" spc="-150" dirty="0">
                <a:solidFill>
                  <a:srgbClr val="372928"/>
                </a:solidFill>
                <a:latin typeface="Verdana"/>
                <a:cs typeface="Verdana"/>
              </a:rPr>
              <a:t>WSZYSTKICH</a:t>
            </a:r>
            <a:r>
              <a:rPr sz="2100" b="1" spc="-120" dirty="0">
                <a:solidFill>
                  <a:srgbClr val="372928"/>
                </a:solidFill>
                <a:latin typeface="Verdana"/>
                <a:cs typeface="Verdana"/>
              </a:rPr>
              <a:t> </a:t>
            </a:r>
            <a:r>
              <a:rPr sz="2100" b="1" spc="-135" dirty="0">
                <a:solidFill>
                  <a:srgbClr val="372928"/>
                </a:solidFill>
                <a:latin typeface="Verdana"/>
                <a:cs typeface="Verdana"/>
              </a:rPr>
              <a:t>BADANYCH</a:t>
            </a:r>
            <a:endParaRPr sz="2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4400" spc="600" dirty="0">
                <a:solidFill>
                  <a:srgbClr val="372928"/>
                </a:solidFill>
                <a:latin typeface="Times New Roman"/>
                <a:cs typeface="Times New Roman"/>
              </a:rPr>
              <a:t>7</a:t>
            </a:r>
            <a:r>
              <a:rPr sz="14400" spc="1460" dirty="0">
                <a:solidFill>
                  <a:srgbClr val="372928"/>
                </a:solidFill>
                <a:latin typeface="Times New Roman"/>
                <a:cs typeface="Times New Roman"/>
              </a:rPr>
              <a:t>6</a:t>
            </a:r>
            <a:r>
              <a:rPr sz="14400" spc="910" dirty="0">
                <a:solidFill>
                  <a:srgbClr val="372928"/>
                </a:solidFill>
                <a:latin typeface="Times New Roman"/>
                <a:cs typeface="Times New Roman"/>
              </a:rPr>
              <a:t>,</a:t>
            </a:r>
            <a:r>
              <a:rPr sz="14400" spc="1460" dirty="0">
                <a:solidFill>
                  <a:srgbClr val="372928"/>
                </a:solidFill>
                <a:latin typeface="Times New Roman"/>
                <a:cs typeface="Times New Roman"/>
              </a:rPr>
              <a:t>9</a:t>
            </a:r>
            <a:r>
              <a:rPr sz="14400" spc="1010" dirty="0">
                <a:solidFill>
                  <a:srgbClr val="372928"/>
                </a:solidFill>
                <a:latin typeface="Times New Roman"/>
                <a:cs typeface="Times New Roman"/>
              </a:rPr>
              <a:t>%</a:t>
            </a:r>
            <a:endParaRPr sz="1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2992" y="5966134"/>
            <a:ext cx="6936740" cy="881332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ct val="103499"/>
              </a:lnSpc>
              <a:spcBef>
                <a:spcPts val="20"/>
              </a:spcBef>
            </a:pPr>
            <a:r>
              <a:rPr sz="1900" b="1" spc="225" dirty="0">
                <a:solidFill>
                  <a:srgbClr val="37292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deklaruje, </a:t>
            </a:r>
            <a:r>
              <a:rPr sz="1900" b="1" spc="190" dirty="0">
                <a:solidFill>
                  <a:srgbClr val="37292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że </a:t>
            </a:r>
            <a:r>
              <a:rPr sz="1900" b="1" spc="135" dirty="0">
                <a:solidFill>
                  <a:srgbClr val="37292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NIE </a:t>
            </a:r>
            <a:r>
              <a:rPr sz="1900" b="1" spc="204" dirty="0">
                <a:solidFill>
                  <a:srgbClr val="37292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doświadczyło </a:t>
            </a:r>
            <a:r>
              <a:rPr sz="1900" b="1" spc="215" dirty="0">
                <a:solidFill>
                  <a:srgbClr val="37292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wobec </a:t>
            </a:r>
            <a:r>
              <a:rPr sz="1900" b="1" spc="204" dirty="0">
                <a:solidFill>
                  <a:srgbClr val="37292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siebie </a:t>
            </a:r>
            <a:r>
              <a:rPr sz="1900" b="1" spc="250" dirty="0">
                <a:solidFill>
                  <a:srgbClr val="37292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zachowań  uznawanych </a:t>
            </a:r>
            <a:r>
              <a:rPr sz="1900" b="1" spc="220" dirty="0">
                <a:solidFill>
                  <a:srgbClr val="37292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za</a:t>
            </a:r>
            <a:r>
              <a:rPr sz="1900" b="1" spc="325" dirty="0">
                <a:solidFill>
                  <a:srgbClr val="37292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1900" b="1" spc="229" dirty="0">
                <a:solidFill>
                  <a:srgbClr val="37292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dyskryminację</a:t>
            </a:r>
            <a:endParaRPr sz="1900" b="1" dirty="0">
              <a:latin typeface="Verdana" panose="020B0604030504040204" pitchFamily="34" charset="0"/>
              <a:ea typeface="Verdana" panose="020B0604030504040204" pitchFamily="34" charset="0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496976" y="731519"/>
            <a:ext cx="933450" cy="933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9117" y="2555433"/>
            <a:ext cx="7518400" cy="13362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300" b="1" spc="285" dirty="0">
                <a:latin typeface="Verdana" panose="020B0604030504040204" pitchFamily="34" charset="0"/>
                <a:ea typeface="Verdana" panose="020B0604030504040204" pitchFamily="34" charset="0"/>
              </a:rPr>
              <a:t>Dyskryminacja </a:t>
            </a:r>
            <a:r>
              <a:rPr sz="4300" b="1" spc="305" dirty="0">
                <a:latin typeface="Verdana" panose="020B0604030504040204" pitchFamily="34" charset="0"/>
                <a:ea typeface="Verdana" panose="020B0604030504040204" pitchFamily="34" charset="0"/>
              </a:rPr>
              <a:t>wobec</a:t>
            </a:r>
            <a:r>
              <a:rPr sz="4300" b="1" spc="1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4300" b="1" spc="325" dirty="0">
                <a:latin typeface="Verdana" panose="020B0604030504040204" pitchFamily="34" charset="0"/>
                <a:ea typeface="Verdana" panose="020B0604030504040204" pitchFamily="34" charset="0"/>
              </a:rPr>
              <a:t>innych</a:t>
            </a:r>
            <a:endParaRPr sz="43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5730" cy="7315200"/>
          </a:xfrm>
          <a:custGeom>
            <a:avLst/>
            <a:gdLst/>
            <a:ahLst/>
            <a:cxnLst/>
            <a:rect l="l" t="t" r="r" b="b"/>
            <a:pathLst>
              <a:path w="125730" h="7315200">
                <a:moveTo>
                  <a:pt x="0" y="7315200"/>
                </a:moveTo>
                <a:lnTo>
                  <a:pt x="0" y="0"/>
                </a:lnTo>
                <a:lnTo>
                  <a:pt x="125129" y="0"/>
                </a:lnTo>
                <a:lnTo>
                  <a:pt x="125129" y="7315200"/>
                </a:lnTo>
                <a:lnTo>
                  <a:pt x="0" y="7315200"/>
                </a:lnTo>
                <a:close/>
              </a:path>
            </a:pathLst>
          </a:custGeom>
          <a:solidFill>
            <a:srgbClr val="946B0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8065424" y="731519"/>
            <a:ext cx="952500" cy="952500"/>
            <a:chOff x="8065424" y="731519"/>
            <a:chExt cx="952500" cy="952500"/>
          </a:xfrm>
        </p:grpSpPr>
        <p:sp>
          <p:nvSpPr>
            <p:cNvPr id="5" name="object 5"/>
            <p:cNvSpPr/>
            <p:nvPr/>
          </p:nvSpPr>
          <p:spPr>
            <a:xfrm>
              <a:off x="8065424" y="731519"/>
              <a:ext cx="952500" cy="952500"/>
            </a:xfrm>
            <a:custGeom>
              <a:avLst/>
              <a:gdLst/>
              <a:ahLst/>
              <a:cxnLst/>
              <a:rect l="l" t="t" r="r" b="b"/>
              <a:pathLst>
                <a:path w="952500" h="952500">
                  <a:moveTo>
                    <a:pt x="476250" y="952500"/>
                  </a:moveTo>
                  <a:lnTo>
                    <a:pt x="429569" y="950207"/>
                  </a:lnTo>
                  <a:lnTo>
                    <a:pt x="383338" y="943350"/>
                  </a:lnTo>
                  <a:lnTo>
                    <a:pt x="338001" y="931992"/>
                  </a:lnTo>
                  <a:lnTo>
                    <a:pt x="293996" y="916247"/>
                  </a:lnTo>
                  <a:lnTo>
                    <a:pt x="251746" y="896266"/>
                  </a:lnTo>
                  <a:lnTo>
                    <a:pt x="211659" y="872237"/>
                  </a:lnTo>
                  <a:lnTo>
                    <a:pt x="174121" y="844396"/>
                  </a:lnTo>
                  <a:lnTo>
                    <a:pt x="139490" y="813010"/>
                  </a:lnTo>
                  <a:lnTo>
                    <a:pt x="108103" y="778379"/>
                  </a:lnTo>
                  <a:lnTo>
                    <a:pt x="80263" y="740841"/>
                  </a:lnTo>
                  <a:lnTo>
                    <a:pt x="56234" y="700753"/>
                  </a:lnTo>
                  <a:lnTo>
                    <a:pt x="36251" y="658504"/>
                  </a:lnTo>
                  <a:lnTo>
                    <a:pt x="20507" y="614498"/>
                  </a:lnTo>
                  <a:lnTo>
                    <a:pt x="9150" y="569162"/>
                  </a:lnTo>
                  <a:lnTo>
                    <a:pt x="2293" y="522931"/>
                  </a:lnTo>
                  <a:lnTo>
                    <a:pt x="0" y="476250"/>
                  </a:lnTo>
                  <a:lnTo>
                    <a:pt x="143" y="464558"/>
                  </a:lnTo>
                  <a:lnTo>
                    <a:pt x="3581" y="417948"/>
                  </a:lnTo>
                  <a:lnTo>
                    <a:pt x="11572" y="371899"/>
                  </a:lnTo>
                  <a:lnTo>
                    <a:pt x="24038" y="326855"/>
                  </a:lnTo>
                  <a:lnTo>
                    <a:pt x="40858" y="283250"/>
                  </a:lnTo>
                  <a:lnTo>
                    <a:pt x="61872" y="241503"/>
                  </a:lnTo>
                  <a:lnTo>
                    <a:pt x="86877" y="202018"/>
                  </a:lnTo>
                  <a:lnTo>
                    <a:pt x="115631" y="165173"/>
                  </a:lnTo>
                  <a:lnTo>
                    <a:pt x="147858" y="131324"/>
                  </a:lnTo>
                  <a:lnTo>
                    <a:pt x="183249" y="100797"/>
                  </a:lnTo>
                  <a:lnTo>
                    <a:pt x="221459" y="73886"/>
                  </a:lnTo>
                  <a:lnTo>
                    <a:pt x="262125" y="50850"/>
                  </a:lnTo>
                  <a:lnTo>
                    <a:pt x="304852" y="31910"/>
                  </a:lnTo>
                  <a:lnTo>
                    <a:pt x="349231" y="17250"/>
                  </a:lnTo>
                  <a:lnTo>
                    <a:pt x="394833" y="7010"/>
                  </a:lnTo>
                  <a:lnTo>
                    <a:pt x="441218" y="1289"/>
                  </a:lnTo>
                  <a:lnTo>
                    <a:pt x="476250" y="0"/>
                  </a:lnTo>
                  <a:lnTo>
                    <a:pt x="487941" y="143"/>
                  </a:lnTo>
                  <a:lnTo>
                    <a:pt x="534552" y="3581"/>
                  </a:lnTo>
                  <a:lnTo>
                    <a:pt x="580600" y="11572"/>
                  </a:lnTo>
                  <a:lnTo>
                    <a:pt x="625645" y="24038"/>
                  </a:lnTo>
                  <a:lnTo>
                    <a:pt x="669249" y="40858"/>
                  </a:lnTo>
                  <a:lnTo>
                    <a:pt x="710997" y="61872"/>
                  </a:lnTo>
                  <a:lnTo>
                    <a:pt x="750482" y="86877"/>
                  </a:lnTo>
                  <a:lnTo>
                    <a:pt x="787326" y="115631"/>
                  </a:lnTo>
                  <a:lnTo>
                    <a:pt x="821175" y="147858"/>
                  </a:lnTo>
                  <a:lnTo>
                    <a:pt x="851702" y="183249"/>
                  </a:lnTo>
                  <a:lnTo>
                    <a:pt x="878613" y="221459"/>
                  </a:lnTo>
                  <a:lnTo>
                    <a:pt x="901650" y="262125"/>
                  </a:lnTo>
                  <a:lnTo>
                    <a:pt x="920589" y="304852"/>
                  </a:lnTo>
                  <a:lnTo>
                    <a:pt x="935249" y="349231"/>
                  </a:lnTo>
                  <a:lnTo>
                    <a:pt x="945490" y="394833"/>
                  </a:lnTo>
                  <a:lnTo>
                    <a:pt x="951210" y="441218"/>
                  </a:lnTo>
                  <a:lnTo>
                    <a:pt x="952500" y="476250"/>
                  </a:lnTo>
                  <a:lnTo>
                    <a:pt x="952357" y="487941"/>
                  </a:lnTo>
                  <a:lnTo>
                    <a:pt x="948919" y="534552"/>
                  </a:lnTo>
                  <a:lnTo>
                    <a:pt x="940928" y="580600"/>
                  </a:lnTo>
                  <a:lnTo>
                    <a:pt x="928462" y="625645"/>
                  </a:lnTo>
                  <a:lnTo>
                    <a:pt x="911641" y="669249"/>
                  </a:lnTo>
                  <a:lnTo>
                    <a:pt x="890627" y="710997"/>
                  </a:lnTo>
                  <a:lnTo>
                    <a:pt x="865622" y="750482"/>
                  </a:lnTo>
                  <a:lnTo>
                    <a:pt x="836869" y="787326"/>
                  </a:lnTo>
                  <a:lnTo>
                    <a:pt x="804641" y="821175"/>
                  </a:lnTo>
                  <a:lnTo>
                    <a:pt x="769251" y="851702"/>
                  </a:lnTo>
                  <a:lnTo>
                    <a:pt x="731040" y="878613"/>
                  </a:lnTo>
                  <a:lnTo>
                    <a:pt x="690375" y="901650"/>
                  </a:lnTo>
                  <a:lnTo>
                    <a:pt x="647647" y="920589"/>
                  </a:lnTo>
                  <a:lnTo>
                    <a:pt x="603269" y="935249"/>
                  </a:lnTo>
                  <a:lnTo>
                    <a:pt x="557667" y="945490"/>
                  </a:lnTo>
                  <a:lnTo>
                    <a:pt x="511282" y="951210"/>
                  </a:lnTo>
                  <a:lnTo>
                    <a:pt x="476250" y="952500"/>
                  </a:lnTo>
                  <a:close/>
                </a:path>
              </a:pathLst>
            </a:custGeom>
            <a:solidFill>
              <a:srgbClr val="946B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256516" y="946092"/>
              <a:ext cx="571493" cy="5238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819" y="2975188"/>
            <a:ext cx="5445125" cy="266700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2100" b="1" spc="-185" dirty="0">
                <a:solidFill>
                  <a:srgbClr val="372928"/>
                </a:solidFill>
                <a:latin typeface="Verdana"/>
                <a:cs typeface="Verdana"/>
              </a:rPr>
              <a:t>SPOŚRÓD </a:t>
            </a:r>
            <a:r>
              <a:rPr sz="2100" b="1" spc="-150" dirty="0">
                <a:solidFill>
                  <a:srgbClr val="372928"/>
                </a:solidFill>
                <a:latin typeface="Verdana"/>
                <a:cs typeface="Verdana"/>
              </a:rPr>
              <a:t>WSZYSTKICH</a:t>
            </a:r>
            <a:r>
              <a:rPr sz="2100" b="1" spc="-120" dirty="0">
                <a:solidFill>
                  <a:srgbClr val="372928"/>
                </a:solidFill>
                <a:latin typeface="Verdana"/>
                <a:cs typeface="Verdana"/>
              </a:rPr>
              <a:t> </a:t>
            </a:r>
            <a:r>
              <a:rPr sz="2100" b="1" spc="-135" dirty="0">
                <a:solidFill>
                  <a:srgbClr val="372928"/>
                </a:solidFill>
                <a:latin typeface="Verdana"/>
                <a:cs typeface="Verdana"/>
              </a:rPr>
              <a:t>BADANYCH</a:t>
            </a:r>
            <a:endParaRPr sz="2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4400" spc="944" dirty="0">
                <a:solidFill>
                  <a:srgbClr val="372928"/>
                </a:solidFill>
                <a:latin typeface="Times New Roman"/>
                <a:cs typeface="Times New Roman"/>
              </a:rPr>
              <a:t>2</a:t>
            </a:r>
            <a:r>
              <a:rPr sz="14400" spc="1295" dirty="0">
                <a:solidFill>
                  <a:srgbClr val="372928"/>
                </a:solidFill>
                <a:latin typeface="Times New Roman"/>
                <a:cs typeface="Times New Roman"/>
              </a:rPr>
              <a:t>8</a:t>
            </a:r>
            <a:r>
              <a:rPr sz="14400" spc="910" dirty="0">
                <a:solidFill>
                  <a:srgbClr val="372928"/>
                </a:solidFill>
                <a:latin typeface="Times New Roman"/>
                <a:cs typeface="Times New Roman"/>
              </a:rPr>
              <a:t>,</a:t>
            </a:r>
            <a:r>
              <a:rPr sz="14400" spc="1295" dirty="0">
                <a:solidFill>
                  <a:srgbClr val="372928"/>
                </a:solidFill>
                <a:latin typeface="Times New Roman"/>
                <a:cs typeface="Times New Roman"/>
              </a:rPr>
              <a:t>8</a:t>
            </a:r>
            <a:r>
              <a:rPr sz="14400" spc="1010" dirty="0">
                <a:solidFill>
                  <a:srgbClr val="372928"/>
                </a:solidFill>
                <a:latin typeface="Times New Roman"/>
                <a:cs typeface="Times New Roman"/>
              </a:rPr>
              <a:t>%</a:t>
            </a:r>
            <a:endParaRPr sz="1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8818" y="5966134"/>
            <a:ext cx="8044181" cy="580159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ct val="103499"/>
              </a:lnSpc>
              <a:spcBef>
                <a:spcPts val="20"/>
              </a:spcBef>
            </a:pPr>
            <a:r>
              <a:rPr sz="1900" b="1" spc="225" dirty="0">
                <a:solidFill>
                  <a:srgbClr val="37292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deklaruje, </a:t>
            </a:r>
            <a:r>
              <a:rPr sz="1900" b="1" spc="190" dirty="0">
                <a:solidFill>
                  <a:srgbClr val="37292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że </a:t>
            </a:r>
            <a:r>
              <a:rPr sz="1900" b="1" spc="185" dirty="0">
                <a:solidFill>
                  <a:srgbClr val="37292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było </a:t>
            </a:r>
            <a:r>
              <a:rPr sz="1900" b="1" spc="240" dirty="0">
                <a:solidFill>
                  <a:srgbClr val="37292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świadkiem </a:t>
            </a:r>
            <a:r>
              <a:rPr sz="1900" b="1" spc="220" dirty="0">
                <a:solidFill>
                  <a:srgbClr val="37292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dyskryminacji </a:t>
            </a:r>
            <a:r>
              <a:rPr sz="1900" b="1" spc="215" dirty="0">
                <a:solidFill>
                  <a:srgbClr val="37292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wobec  </a:t>
            </a:r>
            <a:r>
              <a:rPr sz="1900" b="1" spc="229" dirty="0">
                <a:solidFill>
                  <a:srgbClr val="37292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innych </a:t>
            </a:r>
            <a:r>
              <a:rPr sz="1900" b="1" spc="204" dirty="0">
                <a:solidFill>
                  <a:srgbClr val="37292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osób </a:t>
            </a:r>
            <a:r>
              <a:rPr sz="1900" b="1" spc="270" dirty="0">
                <a:solidFill>
                  <a:srgbClr val="37292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na</a:t>
            </a:r>
            <a:r>
              <a:rPr sz="1900" b="1" spc="430" dirty="0">
                <a:solidFill>
                  <a:srgbClr val="37292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1900" b="1" spc="114" dirty="0">
                <a:solidFill>
                  <a:srgbClr val="37292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UZ</a:t>
            </a:r>
            <a:endParaRPr sz="1900" b="1" dirty="0">
              <a:latin typeface="Verdana" panose="020B0604030504040204" pitchFamily="34" charset="0"/>
              <a:ea typeface="Verdana" panose="020B0604030504040204" pitchFamily="34" charset="0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490240" y="731519"/>
            <a:ext cx="933450" cy="933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"/>
            <a:ext cx="8555990" cy="7315200"/>
          </a:xfrm>
          <a:custGeom>
            <a:avLst/>
            <a:gdLst/>
            <a:ahLst/>
            <a:cxnLst/>
            <a:rect l="l" t="t" r="r" b="b"/>
            <a:pathLst>
              <a:path w="8555990" h="7315200">
                <a:moveTo>
                  <a:pt x="0" y="7315200"/>
                </a:moveTo>
                <a:lnTo>
                  <a:pt x="8555736" y="7315200"/>
                </a:lnTo>
                <a:lnTo>
                  <a:pt x="8555736" y="0"/>
                </a:lnTo>
                <a:lnTo>
                  <a:pt x="0" y="0"/>
                </a:lnTo>
                <a:lnTo>
                  <a:pt x="0" y="7315200"/>
                </a:lnTo>
                <a:close/>
              </a:path>
            </a:pathLst>
          </a:custGeom>
          <a:solidFill>
            <a:srgbClr val="FFC61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555735" y="2"/>
            <a:ext cx="1198245" cy="7315200"/>
            <a:chOff x="8555735" y="2"/>
            <a:chExt cx="1198245" cy="7315200"/>
          </a:xfrm>
        </p:grpSpPr>
        <p:sp>
          <p:nvSpPr>
            <p:cNvPr id="4" name="object 4"/>
            <p:cNvSpPr/>
            <p:nvPr/>
          </p:nvSpPr>
          <p:spPr>
            <a:xfrm>
              <a:off x="8555735" y="2"/>
              <a:ext cx="1198245" cy="7315200"/>
            </a:xfrm>
            <a:custGeom>
              <a:avLst/>
              <a:gdLst/>
              <a:ahLst/>
              <a:cxnLst/>
              <a:rect l="l" t="t" r="r" b="b"/>
              <a:pathLst>
                <a:path w="1198245" h="7315200">
                  <a:moveTo>
                    <a:pt x="0" y="0"/>
                  </a:moveTo>
                  <a:lnTo>
                    <a:pt x="1197854" y="0"/>
                  </a:lnTo>
                  <a:lnTo>
                    <a:pt x="1197854" y="7315197"/>
                  </a:lnTo>
                  <a:lnTo>
                    <a:pt x="0" y="73151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713384" y="734403"/>
              <a:ext cx="752475" cy="752475"/>
            </a:xfrm>
            <a:custGeom>
              <a:avLst/>
              <a:gdLst/>
              <a:ahLst/>
              <a:cxnLst/>
              <a:rect l="l" t="t" r="r" b="b"/>
              <a:pathLst>
                <a:path w="752475" h="752475">
                  <a:moveTo>
                    <a:pt x="376237" y="752475"/>
                  </a:moveTo>
                  <a:lnTo>
                    <a:pt x="330179" y="749646"/>
                  </a:lnTo>
                  <a:lnTo>
                    <a:pt x="284819" y="741200"/>
                  </a:lnTo>
                  <a:lnTo>
                    <a:pt x="240833" y="727265"/>
                  </a:lnTo>
                  <a:lnTo>
                    <a:pt x="198880" y="708050"/>
                  </a:lnTo>
                  <a:lnTo>
                    <a:pt x="159594" y="683842"/>
                  </a:lnTo>
                  <a:lnTo>
                    <a:pt x="123571" y="655012"/>
                  </a:lnTo>
                  <a:lnTo>
                    <a:pt x="91348" y="621988"/>
                  </a:lnTo>
                  <a:lnTo>
                    <a:pt x="63407" y="585264"/>
                  </a:lnTo>
                  <a:lnTo>
                    <a:pt x="40171" y="545396"/>
                  </a:lnTo>
                  <a:lnTo>
                    <a:pt x="21992" y="502989"/>
                  </a:lnTo>
                  <a:lnTo>
                    <a:pt x="9142" y="458674"/>
                  </a:lnTo>
                  <a:lnTo>
                    <a:pt x="1811" y="413115"/>
                  </a:lnTo>
                  <a:lnTo>
                    <a:pt x="0" y="376237"/>
                  </a:lnTo>
                  <a:lnTo>
                    <a:pt x="113" y="367001"/>
                  </a:lnTo>
                  <a:lnTo>
                    <a:pt x="4071" y="321032"/>
                  </a:lnTo>
                  <a:lnTo>
                    <a:pt x="13628" y="275892"/>
                  </a:lnTo>
                  <a:lnTo>
                    <a:pt x="28638" y="232257"/>
                  </a:lnTo>
                  <a:lnTo>
                    <a:pt x="48879" y="190787"/>
                  </a:lnTo>
                  <a:lnTo>
                    <a:pt x="74040" y="152113"/>
                  </a:lnTo>
                  <a:lnTo>
                    <a:pt x="103746" y="116808"/>
                  </a:lnTo>
                  <a:lnTo>
                    <a:pt x="137555" y="85402"/>
                  </a:lnTo>
                  <a:lnTo>
                    <a:pt x="174953" y="58370"/>
                  </a:lnTo>
                  <a:lnTo>
                    <a:pt x="215375" y="36122"/>
                  </a:lnTo>
                  <a:lnTo>
                    <a:pt x="258215" y="18990"/>
                  </a:lnTo>
                  <a:lnTo>
                    <a:pt x="302837" y="7229"/>
                  </a:lnTo>
                  <a:lnTo>
                    <a:pt x="348562" y="1019"/>
                  </a:lnTo>
                  <a:lnTo>
                    <a:pt x="376237" y="0"/>
                  </a:lnTo>
                  <a:lnTo>
                    <a:pt x="385474" y="113"/>
                  </a:lnTo>
                  <a:lnTo>
                    <a:pt x="431443" y="4071"/>
                  </a:lnTo>
                  <a:lnTo>
                    <a:pt x="476582" y="13627"/>
                  </a:lnTo>
                  <a:lnTo>
                    <a:pt x="520218" y="28639"/>
                  </a:lnTo>
                  <a:lnTo>
                    <a:pt x="561687" y="48879"/>
                  </a:lnTo>
                  <a:lnTo>
                    <a:pt x="600362" y="74040"/>
                  </a:lnTo>
                  <a:lnTo>
                    <a:pt x="635667" y="103746"/>
                  </a:lnTo>
                  <a:lnTo>
                    <a:pt x="667073" y="137555"/>
                  </a:lnTo>
                  <a:lnTo>
                    <a:pt x="694105" y="174953"/>
                  </a:lnTo>
                  <a:lnTo>
                    <a:pt x="716353" y="215375"/>
                  </a:lnTo>
                  <a:lnTo>
                    <a:pt x="733485" y="258215"/>
                  </a:lnTo>
                  <a:lnTo>
                    <a:pt x="745246" y="302837"/>
                  </a:lnTo>
                  <a:lnTo>
                    <a:pt x="751456" y="348562"/>
                  </a:lnTo>
                  <a:lnTo>
                    <a:pt x="752475" y="376237"/>
                  </a:lnTo>
                  <a:lnTo>
                    <a:pt x="752362" y="385474"/>
                  </a:lnTo>
                  <a:lnTo>
                    <a:pt x="748404" y="431443"/>
                  </a:lnTo>
                  <a:lnTo>
                    <a:pt x="738847" y="476582"/>
                  </a:lnTo>
                  <a:lnTo>
                    <a:pt x="723835" y="520218"/>
                  </a:lnTo>
                  <a:lnTo>
                    <a:pt x="703596" y="561687"/>
                  </a:lnTo>
                  <a:lnTo>
                    <a:pt x="678434" y="600362"/>
                  </a:lnTo>
                  <a:lnTo>
                    <a:pt x="648729" y="635667"/>
                  </a:lnTo>
                  <a:lnTo>
                    <a:pt x="614920" y="667073"/>
                  </a:lnTo>
                  <a:lnTo>
                    <a:pt x="577521" y="694105"/>
                  </a:lnTo>
                  <a:lnTo>
                    <a:pt x="537100" y="716353"/>
                  </a:lnTo>
                  <a:lnTo>
                    <a:pt x="494259" y="733485"/>
                  </a:lnTo>
                  <a:lnTo>
                    <a:pt x="449638" y="745246"/>
                  </a:lnTo>
                  <a:lnTo>
                    <a:pt x="403912" y="751456"/>
                  </a:lnTo>
                  <a:lnTo>
                    <a:pt x="376237" y="752475"/>
                  </a:lnTo>
                  <a:close/>
                </a:path>
              </a:pathLst>
            </a:custGeom>
            <a:solidFill>
              <a:srgbClr val="FFC6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5762435" y="1621053"/>
            <a:ext cx="10160" cy="4962525"/>
          </a:xfrm>
          <a:custGeom>
            <a:avLst/>
            <a:gdLst/>
            <a:ahLst/>
            <a:cxnLst/>
            <a:rect l="l" t="t" r="r" b="b"/>
            <a:pathLst>
              <a:path w="10160" h="4962525">
                <a:moveTo>
                  <a:pt x="9532" y="4962527"/>
                </a:moveTo>
                <a:lnTo>
                  <a:pt x="0" y="4962527"/>
                </a:lnTo>
                <a:lnTo>
                  <a:pt x="0" y="0"/>
                </a:lnTo>
                <a:lnTo>
                  <a:pt x="9532" y="0"/>
                </a:lnTo>
                <a:lnTo>
                  <a:pt x="9532" y="4962527"/>
                </a:lnTo>
                <a:close/>
              </a:path>
            </a:pathLst>
          </a:custGeom>
          <a:solidFill>
            <a:srgbClr val="946B09">
              <a:alpha val="247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00618" y="1621053"/>
            <a:ext cx="10160" cy="4962525"/>
          </a:xfrm>
          <a:custGeom>
            <a:avLst/>
            <a:gdLst/>
            <a:ahLst/>
            <a:cxnLst/>
            <a:rect l="l" t="t" r="r" b="b"/>
            <a:pathLst>
              <a:path w="10159" h="4962525">
                <a:moveTo>
                  <a:pt x="9532" y="4962527"/>
                </a:moveTo>
                <a:lnTo>
                  <a:pt x="0" y="4962527"/>
                </a:lnTo>
                <a:lnTo>
                  <a:pt x="0" y="0"/>
                </a:lnTo>
                <a:lnTo>
                  <a:pt x="9532" y="0"/>
                </a:lnTo>
                <a:lnTo>
                  <a:pt x="9532" y="4962527"/>
                </a:lnTo>
                <a:close/>
              </a:path>
            </a:pathLst>
          </a:custGeom>
          <a:solidFill>
            <a:srgbClr val="946B09">
              <a:alpha val="247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38803" y="1621053"/>
            <a:ext cx="10160" cy="4962525"/>
          </a:xfrm>
          <a:custGeom>
            <a:avLst/>
            <a:gdLst/>
            <a:ahLst/>
            <a:cxnLst/>
            <a:rect l="l" t="t" r="r" b="b"/>
            <a:pathLst>
              <a:path w="10159" h="4962525">
                <a:moveTo>
                  <a:pt x="9532" y="4962527"/>
                </a:moveTo>
                <a:lnTo>
                  <a:pt x="0" y="4962527"/>
                </a:lnTo>
                <a:lnTo>
                  <a:pt x="0" y="0"/>
                </a:lnTo>
                <a:lnTo>
                  <a:pt x="9532" y="0"/>
                </a:lnTo>
                <a:lnTo>
                  <a:pt x="9532" y="4962527"/>
                </a:lnTo>
                <a:close/>
              </a:path>
            </a:pathLst>
          </a:custGeom>
          <a:solidFill>
            <a:srgbClr val="946B09">
              <a:alpha val="247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76983" y="1621053"/>
            <a:ext cx="10160" cy="4962525"/>
          </a:xfrm>
          <a:custGeom>
            <a:avLst/>
            <a:gdLst/>
            <a:ahLst/>
            <a:cxnLst/>
            <a:rect l="l" t="t" r="r" b="b"/>
            <a:pathLst>
              <a:path w="10159" h="4962525">
                <a:moveTo>
                  <a:pt x="9532" y="4962527"/>
                </a:moveTo>
                <a:lnTo>
                  <a:pt x="0" y="4962527"/>
                </a:lnTo>
                <a:lnTo>
                  <a:pt x="0" y="0"/>
                </a:lnTo>
                <a:lnTo>
                  <a:pt x="9532" y="0"/>
                </a:lnTo>
                <a:lnTo>
                  <a:pt x="9532" y="4962527"/>
                </a:lnTo>
                <a:close/>
              </a:path>
            </a:pathLst>
          </a:custGeom>
          <a:solidFill>
            <a:srgbClr val="946B09">
              <a:alpha val="247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599643" y="6656258"/>
            <a:ext cx="1287145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735965" algn="l"/>
              </a:tabLst>
            </a:pPr>
            <a:r>
              <a:rPr sz="1500" spc="315" dirty="0">
                <a:solidFill>
                  <a:srgbClr val="946B09"/>
                </a:solidFill>
                <a:latin typeface="Times New Roman"/>
                <a:cs typeface="Times New Roman"/>
              </a:rPr>
              <a:t>0</a:t>
            </a:r>
            <a:r>
              <a:rPr sz="1500" spc="110" dirty="0">
                <a:solidFill>
                  <a:srgbClr val="946B09"/>
                </a:solidFill>
                <a:latin typeface="Times New Roman"/>
                <a:cs typeface="Times New Roman"/>
              </a:rPr>
              <a:t>%</a:t>
            </a:r>
            <a:r>
              <a:rPr sz="1500" dirty="0">
                <a:solidFill>
                  <a:srgbClr val="946B09"/>
                </a:solidFill>
                <a:latin typeface="Times New Roman"/>
                <a:cs typeface="Times New Roman"/>
              </a:rPr>
              <a:t>	</a:t>
            </a:r>
            <a:r>
              <a:rPr sz="1500" spc="125" dirty="0">
                <a:solidFill>
                  <a:srgbClr val="946B09"/>
                </a:solidFill>
                <a:latin typeface="Times New Roman"/>
                <a:cs typeface="Times New Roman"/>
              </a:rPr>
              <a:t>2</a:t>
            </a:r>
            <a:r>
              <a:rPr sz="1500" spc="155" dirty="0">
                <a:solidFill>
                  <a:srgbClr val="946B09"/>
                </a:solidFill>
                <a:latin typeface="Times New Roman"/>
                <a:cs typeface="Times New Roman"/>
              </a:rPr>
              <a:t>5</a:t>
            </a:r>
            <a:r>
              <a:rPr sz="1500" spc="315" dirty="0">
                <a:solidFill>
                  <a:srgbClr val="946B09"/>
                </a:solidFill>
                <a:latin typeface="Times New Roman"/>
                <a:cs typeface="Times New Roman"/>
              </a:rPr>
              <a:t>0</a:t>
            </a:r>
            <a:r>
              <a:rPr sz="1500" spc="110" dirty="0">
                <a:solidFill>
                  <a:srgbClr val="946B09"/>
                </a:solidFill>
                <a:latin typeface="Times New Roman"/>
                <a:cs typeface="Times New Roman"/>
              </a:rPr>
              <a:t>%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48545" y="6656258"/>
            <a:ext cx="588010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spc="155" dirty="0">
                <a:solidFill>
                  <a:srgbClr val="946B09"/>
                </a:solidFill>
                <a:latin typeface="Times New Roman"/>
                <a:cs typeface="Times New Roman"/>
              </a:rPr>
              <a:t>5</a:t>
            </a:r>
            <a:r>
              <a:rPr sz="1500" spc="315" dirty="0">
                <a:solidFill>
                  <a:srgbClr val="946B09"/>
                </a:solidFill>
                <a:latin typeface="Times New Roman"/>
                <a:cs typeface="Times New Roman"/>
              </a:rPr>
              <a:t>00</a:t>
            </a:r>
            <a:r>
              <a:rPr sz="1500" spc="110" dirty="0">
                <a:solidFill>
                  <a:srgbClr val="946B09"/>
                </a:solidFill>
                <a:latin typeface="Times New Roman"/>
                <a:cs typeface="Times New Roman"/>
              </a:rPr>
              <a:t>%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000431" y="6656258"/>
            <a:ext cx="558800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spc="90" dirty="0">
                <a:solidFill>
                  <a:srgbClr val="946B09"/>
                </a:solidFill>
                <a:latin typeface="Times New Roman"/>
                <a:cs typeface="Times New Roman"/>
              </a:rPr>
              <a:t>7</a:t>
            </a:r>
            <a:r>
              <a:rPr sz="1500" spc="155" dirty="0">
                <a:solidFill>
                  <a:srgbClr val="946B09"/>
                </a:solidFill>
                <a:latin typeface="Times New Roman"/>
                <a:cs typeface="Times New Roman"/>
              </a:rPr>
              <a:t>5</a:t>
            </a:r>
            <a:r>
              <a:rPr sz="1500" spc="315" dirty="0">
                <a:solidFill>
                  <a:srgbClr val="946B09"/>
                </a:solidFill>
                <a:latin typeface="Times New Roman"/>
                <a:cs typeface="Times New Roman"/>
              </a:rPr>
              <a:t>0</a:t>
            </a:r>
            <a:r>
              <a:rPr sz="1500" spc="110" dirty="0">
                <a:solidFill>
                  <a:srgbClr val="946B09"/>
                </a:solidFill>
                <a:latin typeface="Times New Roman"/>
                <a:cs typeface="Times New Roman"/>
              </a:rPr>
              <a:t>%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67209" y="1621065"/>
            <a:ext cx="2381885" cy="4962525"/>
          </a:xfrm>
          <a:custGeom>
            <a:avLst/>
            <a:gdLst/>
            <a:ahLst/>
            <a:cxnLst/>
            <a:rect l="l" t="t" r="r" b="b"/>
            <a:pathLst>
              <a:path w="2381884" h="4962525">
                <a:moveTo>
                  <a:pt x="118757" y="2686240"/>
                </a:moveTo>
                <a:lnTo>
                  <a:pt x="98082" y="2665577"/>
                </a:lnTo>
                <a:lnTo>
                  <a:pt x="0" y="2665577"/>
                </a:lnTo>
                <a:lnTo>
                  <a:pt x="0" y="2963341"/>
                </a:lnTo>
                <a:lnTo>
                  <a:pt x="98082" y="2963341"/>
                </a:lnTo>
                <a:lnTo>
                  <a:pt x="118757" y="2942666"/>
                </a:lnTo>
                <a:lnTo>
                  <a:pt x="118757" y="2686240"/>
                </a:lnTo>
                <a:close/>
              </a:path>
              <a:path w="2381884" h="4962525">
                <a:moveTo>
                  <a:pt x="162344" y="2019846"/>
                </a:moveTo>
                <a:lnTo>
                  <a:pt x="141655" y="1999183"/>
                </a:lnTo>
                <a:lnTo>
                  <a:pt x="0" y="1999183"/>
                </a:lnTo>
                <a:lnTo>
                  <a:pt x="0" y="2296934"/>
                </a:lnTo>
                <a:lnTo>
                  <a:pt x="141655" y="2296934"/>
                </a:lnTo>
                <a:lnTo>
                  <a:pt x="162344" y="2276271"/>
                </a:lnTo>
                <a:lnTo>
                  <a:pt x="162344" y="2019846"/>
                </a:lnTo>
                <a:close/>
              </a:path>
              <a:path w="2381884" h="4962525">
                <a:moveTo>
                  <a:pt x="232752" y="4019029"/>
                </a:moveTo>
                <a:lnTo>
                  <a:pt x="212064" y="3998379"/>
                </a:lnTo>
                <a:lnTo>
                  <a:pt x="0" y="3998379"/>
                </a:lnTo>
                <a:lnTo>
                  <a:pt x="0" y="4296130"/>
                </a:lnTo>
                <a:lnTo>
                  <a:pt x="212064" y="4296130"/>
                </a:lnTo>
                <a:lnTo>
                  <a:pt x="232752" y="4275467"/>
                </a:lnTo>
                <a:lnTo>
                  <a:pt x="232752" y="4019029"/>
                </a:lnTo>
                <a:close/>
              </a:path>
              <a:path w="2381884" h="4962525">
                <a:moveTo>
                  <a:pt x="433908" y="1686648"/>
                </a:moveTo>
                <a:lnTo>
                  <a:pt x="413232" y="1665986"/>
                </a:lnTo>
                <a:lnTo>
                  <a:pt x="0" y="1665986"/>
                </a:lnTo>
                <a:lnTo>
                  <a:pt x="0" y="1963737"/>
                </a:lnTo>
                <a:lnTo>
                  <a:pt x="413232" y="1963737"/>
                </a:lnTo>
                <a:lnTo>
                  <a:pt x="433908" y="1943074"/>
                </a:lnTo>
                <a:lnTo>
                  <a:pt x="433908" y="1686648"/>
                </a:lnTo>
                <a:close/>
              </a:path>
              <a:path w="2381884" h="4962525">
                <a:moveTo>
                  <a:pt x="480847" y="3685832"/>
                </a:moveTo>
                <a:lnTo>
                  <a:pt x="460171" y="3665182"/>
                </a:lnTo>
                <a:lnTo>
                  <a:pt x="0" y="3665182"/>
                </a:lnTo>
                <a:lnTo>
                  <a:pt x="0" y="3962920"/>
                </a:lnTo>
                <a:lnTo>
                  <a:pt x="460171" y="3962920"/>
                </a:lnTo>
                <a:lnTo>
                  <a:pt x="480847" y="3942270"/>
                </a:lnTo>
                <a:lnTo>
                  <a:pt x="480847" y="3685832"/>
                </a:lnTo>
                <a:close/>
              </a:path>
              <a:path w="2381884" h="4962525">
                <a:moveTo>
                  <a:pt x="614959" y="1353451"/>
                </a:moveTo>
                <a:lnTo>
                  <a:pt x="594283" y="1332788"/>
                </a:lnTo>
                <a:lnTo>
                  <a:pt x="0" y="1332788"/>
                </a:lnTo>
                <a:lnTo>
                  <a:pt x="0" y="1630540"/>
                </a:lnTo>
                <a:lnTo>
                  <a:pt x="594283" y="1630540"/>
                </a:lnTo>
                <a:lnTo>
                  <a:pt x="614959" y="1609877"/>
                </a:lnTo>
                <a:lnTo>
                  <a:pt x="614959" y="1353451"/>
                </a:lnTo>
                <a:close/>
              </a:path>
              <a:path w="2381884" h="4962525">
                <a:moveTo>
                  <a:pt x="638429" y="2353043"/>
                </a:moveTo>
                <a:lnTo>
                  <a:pt x="617753" y="2332380"/>
                </a:lnTo>
                <a:lnTo>
                  <a:pt x="0" y="2332380"/>
                </a:lnTo>
                <a:lnTo>
                  <a:pt x="0" y="2630132"/>
                </a:lnTo>
                <a:lnTo>
                  <a:pt x="617753" y="2630132"/>
                </a:lnTo>
                <a:lnTo>
                  <a:pt x="638429" y="2609469"/>
                </a:lnTo>
                <a:lnTo>
                  <a:pt x="638429" y="2353043"/>
                </a:lnTo>
                <a:close/>
              </a:path>
              <a:path w="2381884" h="4962525">
                <a:moveTo>
                  <a:pt x="685368" y="1020254"/>
                </a:moveTo>
                <a:lnTo>
                  <a:pt x="664692" y="999591"/>
                </a:lnTo>
                <a:lnTo>
                  <a:pt x="0" y="999591"/>
                </a:lnTo>
                <a:lnTo>
                  <a:pt x="0" y="1297343"/>
                </a:lnTo>
                <a:lnTo>
                  <a:pt x="664692" y="1297343"/>
                </a:lnTo>
                <a:lnTo>
                  <a:pt x="685368" y="1276680"/>
                </a:lnTo>
                <a:lnTo>
                  <a:pt x="685368" y="1020254"/>
                </a:lnTo>
                <a:close/>
              </a:path>
              <a:path w="2381884" h="4962525">
                <a:moveTo>
                  <a:pt x="705485" y="4685436"/>
                </a:moveTo>
                <a:lnTo>
                  <a:pt x="684809" y="4664773"/>
                </a:lnTo>
                <a:lnTo>
                  <a:pt x="0" y="4664773"/>
                </a:lnTo>
                <a:lnTo>
                  <a:pt x="0" y="4962525"/>
                </a:lnTo>
                <a:lnTo>
                  <a:pt x="684809" y="4962525"/>
                </a:lnTo>
                <a:lnTo>
                  <a:pt x="705485" y="4941862"/>
                </a:lnTo>
                <a:lnTo>
                  <a:pt x="705485" y="4685436"/>
                </a:lnTo>
                <a:close/>
              </a:path>
              <a:path w="2381884" h="4962525">
                <a:moveTo>
                  <a:pt x="705485" y="3019450"/>
                </a:moveTo>
                <a:lnTo>
                  <a:pt x="684809" y="2998774"/>
                </a:lnTo>
                <a:lnTo>
                  <a:pt x="0" y="2998774"/>
                </a:lnTo>
                <a:lnTo>
                  <a:pt x="0" y="3296539"/>
                </a:lnTo>
                <a:lnTo>
                  <a:pt x="684809" y="3296539"/>
                </a:lnTo>
                <a:lnTo>
                  <a:pt x="705485" y="3275876"/>
                </a:lnTo>
                <a:lnTo>
                  <a:pt x="705485" y="3019450"/>
                </a:lnTo>
                <a:close/>
              </a:path>
              <a:path w="2381884" h="4962525">
                <a:moveTo>
                  <a:pt x="956932" y="4352239"/>
                </a:moveTo>
                <a:lnTo>
                  <a:pt x="936256" y="4331576"/>
                </a:lnTo>
                <a:lnTo>
                  <a:pt x="0" y="4331576"/>
                </a:lnTo>
                <a:lnTo>
                  <a:pt x="0" y="4629328"/>
                </a:lnTo>
                <a:lnTo>
                  <a:pt x="936256" y="4629328"/>
                </a:lnTo>
                <a:lnTo>
                  <a:pt x="956932" y="4608665"/>
                </a:lnTo>
                <a:lnTo>
                  <a:pt x="956932" y="4352239"/>
                </a:lnTo>
                <a:close/>
              </a:path>
              <a:path w="2381884" h="4962525">
                <a:moveTo>
                  <a:pt x="1000531" y="3352635"/>
                </a:moveTo>
                <a:lnTo>
                  <a:pt x="979843" y="3331984"/>
                </a:lnTo>
                <a:lnTo>
                  <a:pt x="0" y="3331984"/>
                </a:lnTo>
                <a:lnTo>
                  <a:pt x="0" y="3629723"/>
                </a:lnTo>
                <a:lnTo>
                  <a:pt x="979843" y="3629723"/>
                </a:lnTo>
                <a:lnTo>
                  <a:pt x="1000531" y="3609073"/>
                </a:lnTo>
                <a:lnTo>
                  <a:pt x="1000531" y="3352635"/>
                </a:lnTo>
                <a:close/>
              </a:path>
              <a:path w="2381884" h="4962525">
                <a:moveTo>
                  <a:pt x="1161453" y="20650"/>
                </a:moveTo>
                <a:lnTo>
                  <a:pt x="1140777" y="0"/>
                </a:lnTo>
                <a:lnTo>
                  <a:pt x="0" y="0"/>
                </a:lnTo>
                <a:lnTo>
                  <a:pt x="0" y="297751"/>
                </a:lnTo>
                <a:lnTo>
                  <a:pt x="1140777" y="297751"/>
                </a:lnTo>
                <a:lnTo>
                  <a:pt x="1161453" y="277088"/>
                </a:lnTo>
                <a:lnTo>
                  <a:pt x="1161453" y="20650"/>
                </a:lnTo>
                <a:close/>
              </a:path>
              <a:path w="2381884" h="4962525">
                <a:moveTo>
                  <a:pt x="1590598" y="687057"/>
                </a:moveTo>
                <a:lnTo>
                  <a:pt x="1569923" y="666394"/>
                </a:lnTo>
                <a:lnTo>
                  <a:pt x="0" y="666394"/>
                </a:lnTo>
                <a:lnTo>
                  <a:pt x="0" y="964145"/>
                </a:lnTo>
                <a:lnTo>
                  <a:pt x="1569923" y="964145"/>
                </a:lnTo>
                <a:lnTo>
                  <a:pt x="1590598" y="943483"/>
                </a:lnTo>
                <a:lnTo>
                  <a:pt x="1590598" y="687057"/>
                </a:lnTo>
                <a:close/>
              </a:path>
              <a:path w="2381884" h="4962525">
                <a:moveTo>
                  <a:pt x="2381847" y="353860"/>
                </a:moveTo>
                <a:lnTo>
                  <a:pt x="2361171" y="333197"/>
                </a:lnTo>
                <a:lnTo>
                  <a:pt x="0" y="333197"/>
                </a:lnTo>
                <a:lnTo>
                  <a:pt x="0" y="630948"/>
                </a:lnTo>
                <a:lnTo>
                  <a:pt x="2361171" y="630948"/>
                </a:lnTo>
                <a:lnTo>
                  <a:pt x="2381847" y="610285"/>
                </a:lnTo>
                <a:lnTo>
                  <a:pt x="2381847" y="353860"/>
                </a:lnTo>
                <a:close/>
              </a:path>
            </a:pathLst>
          </a:custGeom>
          <a:solidFill>
            <a:srgbClr val="2016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800401" y="844899"/>
            <a:ext cx="571493" cy="523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09312" y="353441"/>
            <a:ext cx="7517765" cy="124079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4650"/>
              </a:lnSpc>
              <a:spcBef>
                <a:spcPts val="480"/>
              </a:spcBef>
            </a:pPr>
            <a:r>
              <a:rPr sz="4100" spc="260" dirty="0">
                <a:solidFill>
                  <a:srgbClr val="4E403D"/>
                </a:solidFill>
              </a:rPr>
              <a:t>Przejawy </a:t>
            </a:r>
            <a:r>
              <a:rPr sz="4100" spc="270" dirty="0">
                <a:solidFill>
                  <a:srgbClr val="4E403D"/>
                </a:solidFill>
              </a:rPr>
              <a:t>dyskryminacji</a:t>
            </a:r>
            <a:r>
              <a:rPr sz="4100" spc="65" dirty="0">
                <a:solidFill>
                  <a:srgbClr val="4E403D"/>
                </a:solidFill>
              </a:rPr>
              <a:t> </a:t>
            </a:r>
            <a:r>
              <a:rPr sz="4100" spc="290" dirty="0">
                <a:solidFill>
                  <a:srgbClr val="4E403D"/>
                </a:solidFill>
              </a:rPr>
              <a:t>wobec  </a:t>
            </a:r>
            <a:r>
              <a:rPr sz="4100" spc="310" dirty="0">
                <a:solidFill>
                  <a:srgbClr val="4E403D"/>
                </a:solidFill>
              </a:rPr>
              <a:t>innych</a:t>
            </a:r>
            <a:endParaRPr sz="4100"/>
          </a:p>
        </p:txBody>
      </p:sp>
      <p:sp>
        <p:nvSpPr>
          <p:cNvPr id="16" name="object 16"/>
          <p:cNvSpPr txBox="1"/>
          <p:nvPr/>
        </p:nvSpPr>
        <p:spPr>
          <a:xfrm>
            <a:off x="6481579" y="1653405"/>
            <a:ext cx="415290" cy="2438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00" spc="140" dirty="0">
                <a:solidFill>
                  <a:srgbClr val="FFC61A"/>
                </a:solidFill>
                <a:latin typeface="Times New Roman"/>
                <a:cs typeface="Times New Roman"/>
              </a:rPr>
              <a:t>3</a:t>
            </a:r>
            <a:r>
              <a:rPr sz="1400" spc="170" dirty="0">
                <a:solidFill>
                  <a:srgbClr val="FFC61A"/>
                </a:solidFill>
                <a:latin typeface="Times New Roman"/>
                <a:cs typeface="Times New Roman"/>
              </a:rPr>
              <a:t>4</a:t>
            </a:r>
            <a:r>
              <a:rPr sz="1400" spc="120" dirty="0">
                <a:solidFill>
                  <a:srgbClr val="FFC61A"/>
                </a:solidFill>
                <a:latin typeface="Times New Roman"/>
                <a:cs typeface="Times New Roman"/>
              </a:rPr>
              <a:t>,</a:t>
            </a:r>
            <a:r>
              <a:rPr sz="1400" spc="165" dirty="0">
                <a:solidFill>
                  <a:srgbClr val="FFC61A"/>
                </a:solidFill>
                <a:latin typeface="Times New Roman"/>
                <a:cs typeface="Times New Roman"/>
              </a:rPr>
              <a:t>5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683924" y="1990246"/>
            <a:ext cx="430530" cy="2438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00" spc="95" dirty="0">
                <a:solidFill>
                  <a:srgbClr val="FFC61A"/>
                </a:solidFill>
                <a:latin typeface="Times New Roman"/>
                <a:cs typeface="Times New Roman"/>
              </a:rPr>
              <a:t>7</a:t>
            </a:r>
            <a:r>
              <a:rPr sz="1400" spc="310" dirty="0">
                <a:solidFill>
                  <a:srgbClr val="FFC61A"/>
                </a:solidFill>
                <a:latin typeface="Times New Roman"/>
                <a:cs typeface="Times New Roman"/>
              </a:rPr>
              <a:t>0</a:t>
            </a:r>
            <a:r>
              <a:rPr sz="1400" spc="120" dirty="0">
                <a:solidFill>
                  <a:srgbClr val="FFC61A"/>
                </a:solidFill>
                <a:latin typeface="Times New Roman"/>
                <a:cs typeface="Times New Roman"/>
              </a:rPr>
              <a:t>,</a:t>
            </a:r>
            <a:r>
              <a:rPr sz="1400" spc="185" dirty="0">
                <a:solidFill>
                  <a:srgbClr val="FFC61A"/>
                </a:solidFill>
                <a:latin typeface="Times New Roman"/>
                <a:cs typeface="Times New Roman"/>
              </a:rPr>
              <a:t>9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930918" y="2313691"/>
            <a:ext cx="407670" cy="2438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00" spc="170" dirty="0">
                <a:solidFill>
                  <a:srgbClr val="FFC61A"/>
                </a:solidFill>
                <a:latin typeface="Times New Roman"/>
                <a:cs typeface="Times New Roman"/>
              </a:rPr>
              <a:t>4</a:t>
            </a:r>
            <a:r>
              <a:rPr sz="1400" spc="95" dirty="0">
                <a:solidFill>
                  <a:srgbClr val="FFC61A"/>
                </a:solidFill>
                <a:latin typeface="Times New Roman"/>
                <a:cs typeface="Times New Roman"/>
              </a:rPr>
              <a:t>7</a:t>
            </a:r>
            <a:r>
              <a:rPr sz="1400" spc="120" dirty="0">
                <a:solidFill>
                  <a:srgbClr val="FFC61A"/>
                </a:solidFill>
                <a:latin typeface="Times New Roman"/>
                <a:cs typeface="Times New Roman"/>
              </a:rPr>
              <a:t>,</a:t>
            </a:r>
            <a:r>
              <a:rPr sz="1400" spc="145" dirty="0">
                <a:solidFill>
                  <a:srgbClr val="FFC61A"/>
                </a:solidFill>
                <a:latin typeface="Times New Roman"/>
                <a:cs typeface="Times New Roman"/>
              </a:rPr>
              <a:t>3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982804" y="2545079"/>
            <a:ext cx="429895" cy="675005"/>
          </a:xfrm>
          <a:prstGeom prst="rect">
            <a:avLst/>
          </a:prstGeom>
        </p:spPr>
        <p:txBody>
          <a:bodyPr vert="horz" wrap="square" lIns="0" tIns="1231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9"/>
              </a:spcBef>
            </a:pPr>
            <a:r>
              <a:rPr sz="1400" spc="130" dirty="0">
                <a:solidFill>
                  <a:srgbClr val="FFC61A"/>
                </a:solidFill>
                <a:latin typeface="Times New Roman"/>
                <a:cs typeface="Times New Roman"/>
              </a:rPr>
              <a:t>2</a:t>
            </a:r>
            <a:r>
              <a:rPr sz="1400" spc="310" dirty="0">
                <a:solidFill>
                  <a:srgbClr val="FFC61A"/>
                </a:solidFill>
                <a:latin typeface="Times New Roman"/>
                <a:cs typeface="Times New Roman"/>
              </a:rPr>
              <a:t>0</a:t>
            </a:r>
            <a:r>
              <a:rPr sz="1400" spc="120" dirty="0">
                <a:solidFill>
                  <a:srgbClr val="FFC61A"/>
                </a:solidFill>
                <a:latin typeface="Times New Roman"/>
                <a:cs typeface="Times New Roman"/>
              </a:rPr>
              <a:t>,</a:t>
            </a:r>
            <a:r>
              <a:rPr sz="1400" spc="145" dirty="0">
                <a:solidFill>
                  <a:srgbClr val="FFC61A"/>
                </a:solidFill>
                <a:latin typeface="Times New Roman"/>
                <a:cs typeface="Times New Roman"/>
              </a:rPr>
              <a:t>3</a:t>
            </a:r>
            <a:endParaRPr sz="1400">
              <a:latin typeface="Times New Roman"/>
              <a:cs typeface="Times New Roman"/>
            </a:endParaRPr>
          </a:p>
          <a:p>
            <a:pPr marL="39370">
              <a:lnSpc>
                <a:spcPct val="100000"/>
              </a:lnSpc>
              <a:spcBef>
                <a:spcPts val="875"/>
              </a:spcBef>
            </a:pPr>
            <a:r>
              <a:rPr sz="1400" spc="70" dirty="0">
                <a:solidFill>
                  <a:srgbClr val="FFC61A"/>
                </a:solidFill>
                <a:latin typeface="Times New Roman"/>
                <a:cs typeface="Times New Roman"/>
              </a:rPr>
              <a:t>18,2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740643" y="3314693"/>
            <a:ext cx="375920" cy="2438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00" spc="-140" dirty="0">
                <a:solidFill>
                  <a:srgbClr val="FFC61A"/>
                </a:solidFill>
                <a:latin typeface="Times New Roman"/>
                <a:cs typeface="Times New Roman"/>
              </a:rPr>
              <a:t>1</a:t>
            </a:r>
            <a:r>
              <a:rPr sz="1400" spc="130" dirty="0">
                <a:solidFill>
                  <a:srgbClr val="FFC61A"/>
                </a:solidFill>
                <a:latin typeface="Times New Roman"/>
                <a:cs typeface="Times New Roman"/>
              </a:rPr>
              <a:t>2</a:t>
            </a:r>
            <a:r>
              <a:rPr sz="1400" spc="120" dirty="0">
                <a:solidFill>
                  <a:srgbClr val="FFC61A"/>
                </a:solidFill>
                <a:latin typeface="Times New Roman"/>
                <a:cs typeface="Times New Roman"/>
              </a:rPr>
              <a:t>,</a:t>
            </a:r>
            <a:r>
              <a:rPr sz="1400" spc="170" dirty="0">
                <a:solidFill>
                  <a:srgbClr val="FFC61A"/>
                </a:solidFill>
                <a:latin typeface="Times New Roman"/>
                <a:cs typeface="Times New Roman"/>
              </a:rPr>
              <a:t>8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310281" y="4970641"/>
            <a:ext cx="407670" cy="2438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00" spc="130" dirty="0">
                <a:solidFill>
                  <a:srgbClr val="FFC61A"/>
                </a:solidFill>
                <a:latin typeface="Times New Roman"/>
                <a:cs typeface="Times New Roman"/>
              </a:rPr>
              <a:t>2</a:t>
            </a:r>
            <a:r>
              <a:rPr sz="1400" spc="180" dirty="0">
                <a:solidFill>
                  <a:srgbClr val="FFC61A"/>
                </a:solidFill>
                <a:latin typeface="Times New Roman"/>
                <a:cs typeface="Times New Roman"/>
              </a:rPr>
              <a:t>9</a:t>
            </a:r>
            <a:r>
              <a:rPr sz="1400" spc="120" dirty="0">
                <a:solidFill>
                  <a:srgbClr val="FFC61A"/>
                </a:solidFill>
                <a:latin typeface="Times New Roman"/>
                <a:cs typeface="Times New Roman"/>
              </a:rPr>
              <a:t>,</a:t>
            </a:r>
            <a:r>
              <a:rPr sz="1400" spc="100" dirty="0">
                <a:solidFill>
                  <a:srgbClr val="FFC61A"/>
                </a:solidFill>
                <a:latin typeface="Times New Roman"/>
                <a:cs typeface="Times New Roman"/>
              </a:rPr>
              <a:t>7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306746" y="5987332"/>
            <a:ext cx="414655" cy="2438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00" spc="130" dirty="0">
                <a:solidFill>
                  <a:srgbClr val="FFC61A"/>
                </a:solidFill>
                <a:latin typeface="Times New Roman"/>
                <a:cs typeface="Times New Roman"/>
              </a:rPr>
              <a:t>2</a:t>
            </a:r>
            <a:r>
              <a:rPr sz="1400" spc="165" dirty="0">
                <a:solidFill>
                  <a:srgbClr val="FFC61A"/>
                </a:solidFill>
                <a:latin typeface="Times New Roman"/>
                <a:cs typeface="Times New Roman"/>
              </a:rPr>
              <a:t>8</a:t>
            </a:r>
            <a:r>
              <a:rPr sz="1400" spc="120" dirty="0">
                <a:solidFill>
                  <a:srgbClr val="FFC61A"/>
                </a:solidFill>
                <a:latin typeface="Times New Roman"/>
                <a:cs typeface="Times New Roman"/>
              </a:rPr>
              <a:t>,</a:t>
            </a:r>
            <a:r>
              <a:rPr sz="1400" spc="175" dirty="0">
                <a:solidFill>
                  <a:srgbClr val="FFC61A"/>
                </a:solidFill>
                <a:latin typeface="Times New Roman"/>
                <a:cs typeface="Times New Roman"/>
              </a:rPr>
              <a:t>4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993929" y="6344009"/>
            <a:ext cx="407670" cy="2438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00" spc="130" dirty="0">
                <a:solidFill>
                  <a:srgbClr val="FFC61A"/>
                </a:solidFill>
                <a:latin typeface="Times New Roman"/>
                <a:cs typeface="Times New Roman"/>
              </a:rPr>
              <a:t>2</a:t>
            </a:r>
            <a:r>
              <a:rPr sz="1400" spc="180" dirty="0">
                <a:solidFill>
                  <a:srgbClr val="FFC61A"/>
                </a:solidFill>
                <a:latin typeface="Times New Roman"/>
                <a:cs typeface="Times New Roman"/>
              </a:rPr>
              <a:t>9</a:t>
            </a:r>
            <a:r>
              <a:rPr sz="1400" spc="120" dirty="0">
                <a:solidFill>
                  <a:srgbClr val="FFC61A"/>
                </a:solidFill>
                <a:latin typeface="Times New Roman"/>
                <a:cs typeface="Times New Roman"/>
              </a:rPr>
              <a:t>,</a:t>
            </a:r>
            <a:r>
              <a:rPr sz="1400" spc="100" dirty="0">
                <a:solidFill>
                  <a:srgbClr val="FFC61A"/>
                </a:solidFill>
                <a:latin typeface="Times New Roman"/>
                <a:cs typeface="Times New Roman"/>
              </a:rPr>
              <a:t>7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2380" marR="718820" indent="-1224915" algn="r">
              <a:lnSpc>
                <a:spcPct val="145800"/>
              </a:lnSpc>
              <a:spcBef>
                <a:spcPts val="95"/>
              </a:spcBef>
            </a:pPr>
            <a:r>
              <a:rPr spc="155" dirty="0"/>
              <a:t>Nadmierne </a:t>
            </a:r>
            <a:r>
              <a:rPr spc="130" dirty="0"/>
              <a:t>obciążenie </a:t>
            </a:r>
            <a:r>
              <a:rPr spc="150" dirty="0"/>
              <a:t>zadaniami w </a:t>
            </a:r>
            <a:r>
              <a:rPr spc="145" dirty="0"/>
              <a:t>porównaniu</a:t>
            </a:r>
            <a:r>
              <a:rPr spc="25" dirty="0"/>
              <a:t> </a:t>
            </a:r>
            <a:r>
              <a:rPr spc="105" dirty="0"/>
              <a:t>z</a:t>
            </a:r>
            <a:r>
              <a:rPr spc="125" dirty="0"/>
              <a:t> </a:t>
            </a:r>
            <a:r>
              <a:rPr spc="135" dirty="0"/>
              <a:t>innymi </a:t>
            </a:r>
            <a:r>
              <a:rPr spc="65" dirty="0"/>
              <a:t> </a:t>
            </a:r>
            <a:r>
              <a:rPr spc="135" dirty="0"/>
              <a:t>Niestosowne</a:t>
            </a:r>
            <a:r>
              <a:rPr spc="80" dirty="0"/>
              <a:t> </a:t>
            </a:r>
            <a:r>
              <a:rPr spc="160" dirty="0"/>
              <a:t>komentarze/żarty/wulgaryzmy</a:t>
            </a:r>
          </a:p>
          <a:p>
            <a:pPr marL="3224530" marR="718820" indent="428625" algn="r">
              <a:lnSpc>
                <a:spcPct val="145800"/>
              </a:lnSpc>
            </a:pPr>
            <a:r>
              <a:rPr spc="130" dirty="0"/>
              <a:t>Ignorowanie</a:t>
            </a:r>
            <a:r>
              <a:rPr spc="65" dirty="0"/>
              <a:t> </a:t>
            </a:r>
            <a:r>
              <a:rPr spc="110" dirty="0"/>
              <a:t>opinii </a:t>
            </a:r>
            <a:r>
              <a:rPr spc="65" dirty="0"/>
              <a:t> </a:t>
            </a:r>
            <a:r>
              <a:rPr spc="130" dirty="0"/>
              <a:t>Agresywne</a:t>
            </a:r>
            <a:r>
              <a:rPr spc="70" dirty="0"/>
              <a:t> </a:t>
            </a:r>
            <a:r>
              <a:rPr spc="145" dirty="0"/>
              <a:t>zachowanie </a:t>
            </a:r>
            <a:r>
              <a:rPr spc="85" dirty="0"/>
              <a:t> </a:t>
            </a:r>
            <a:r>
              <a:rPr spc="120" dirty="0"/>
              <a:t>Blokowanie</a:t>
            </a:r>
            <a:r>
              <a:rPr spc="55" dirty="0"/>
              <a:t> </a:t>
            </a:r>
            <a:r>
              <a:rPr spc="160" dirty="0"/>
              <a:t>awansu</a:t>
            </a:r>
          </a:p>
          <a:p>
            <a:pPr marR="718820" algn="r">
              <a:lnSpc>
                <a:spcPct val="100000"/>
              </a:lnSpc>
              <a:spcBef>
                <a:spcPts val="825"/>
              </a:spcBef>
            </a:pPr>
            <a:r>
              <a:rPr spc="130" dirty="0"/>
              <a:t>Ograniczanie </a:t>
            </a:r>
            <a:r>
              <a:rPr spc="145" dirty="0"/>
              <a:t>dostępu </a:t>
            </a:r>
            <a:r>
              <a:rPr spc="125" dirty="0"/>
              <a:t>do źródeł</a:t>
            </a:r>
            <a:r>
              <a:rPr spc="100" dirty="0"/>
              <a:t> </a:t>
            </a:r>
            <a:r>
              <a:rPr spc="145" dirty="0"/>
              <a:t>finansowania</a:t>
            </a:r>
          </a:p>
          <a:p>
            <a:pPr marL="1281430" marR="718820" indent="1854200" algn="just">
              <a:lnSpc>
                <a:spcPct val="145800"/>
              </a:lnSpc>
            </a:pPr>
            <a:r>
              <a:rPr spc="135" dirty="0"/>
              <a:t>Molestowanie </a:t>
            </a:r>
            <a:r>
              <a:rPr spc="145" dirty="0"/>
              <a:t>seksualne  </a:t>
            </a:r>
            <a:r>
              <a:rPr spc="130" dirty="0"/>
              <a:t>Nierówność </a:t>
            </a:r>
            <a:r>
              <a:rPr spc="140" dirty="0"/>
              <a:t>zarobków, </a:t>
            </a:r>
            <a:r>
              <a:rPr spc="145" dirty="0"/>
              <a:t>nagród, </a:t>
            </a:r>
            <a:r>
              <a:rPr spc="140" dirty="0"/>
              <a:t>stypendiów  </a:t>
            </a:r>
            <a:r>
              <a:rPr spc="135" dirty="0"/>
              <a:t>Nierówne </a:t>
            </a:r>
            <a:r>
              <a:rPr spc="160" dirty="0"/>
              <a:t>traktowanie </a:t>
            </a:r>
            <a:r>
              <a:rPr spc="150" dirty="0"/>
              <a:t>w </a:t>
            </a:r>
            <a:r>
              <a:rPr spc="130" dirty="0"/>
              <a:t>procesie</a:t>
            </a:r>
            <a:r>
              <a:rPr spc="45" dirty="0"/>
              <a:t> </a:t>
            </a:r>
            <a:r>
              <a:rPr spc="135" dirty="0"/>
              <a:t>rekrutacji</a:t>
            </a:r>
          </a:p>
          <a:p>
            <a:pPr marL="265430" algn="just">
              <a:lnSpc>
                <a:spcPct val="100000"/>
              </a:lnSpc>
              <a:spcBef>
                <a:spcPts val="825"/>
              </a:spcBef>
            </a:pPr>
            <a:r>
              <a:rPr spc="125" dirty="0"/>
              <a:t>Pomijanie </a:t>
            </a:r>
            <a:r>
              <a:rPr spc="150" dirty="0"/>
              <a:t>w </a:t>
            </a:r>
            <a:r>
              <a:rPr spc="145" dirty="0"/>
              <a:t>przyznawaniu </a:t>
            </a:r>
            <a:r>
              <a:rPr spc="135" dirty="0"/>
              <a:t>premii, </a:t>
            </a:r>
            <a:r>
              <a:rPr spc="145" dirty="0"/>
              <a:t>nagród,</a:t>
            </a:r>
            <a:r>
              <a:rPr spc="25" dirty="0"/>
              <a:t> </a:t>
            </a:r>
            <a:r>
              <a:rPr spc="140" dirty="0"/>
              <a:t>stypendiów</a:t>
            </a:r>
          </a:p>
          <a:p>
            <a:pPr marL="970280" marR="128270" indent="1019175" algn="just">
              <a:lnSpc>
                <a:spcPts val="2640"/>
              </a:lnSpc>
              <a:spcBef>
                <a:spcPts val="210"/>
              </a:spcBef>
            </a:pPr>
            <a:r>
              <a:rPr spc="125" dirty="0"/>
              <a:t>Przypisywanie </a:t>
            </a:r>
            <a:r>
              <a:rPr spc="120" dirty="0"/>
              <a:t>zasług </a:t>
            </a:r>
            <a:r>
              <a:rPr spc="150" dirty="0"/>
              <a:t>innym </a:t>
            </a:r>
            <a:r>
              <a:rPr spc="135" dirty="0"/>
              <a:t>osobom  </a:t>
            </a:r>
            <a:r>
              <a:rPr spc="114" dirty="0"/>
              <a:t>Przydział </a:t>
            </a:r>
            <a:r>
              <a:rPr spc="165" dirty="0"/>
              <a:t>zadań </a:t>
            </a:r>
            <a:r>
              <a:rPr spc="114" dirty="0"/>
              <a:t>powyżej </a:t>
            </a:r>
            <a:r>
              <a:rPr spc="140" dirty="0"/>
              <a:t>własnych kompetencji</a:t>
            </a:r>
            <a:r>
              <a:rPr spc="440" dirty="0"/>
              <a:t> </a:t>
            </a:r>
            <a:r>
              <a:rPr sz="1400" spc="70" dirty="0">
                <a:solidFill>
                  <a:srgbClr val="FFC61A"/>
                </a:solidFill>
              </a:rPr>
              <a:t>14,2</a:t>
            </a:r>
            <a:endParaRPr sz="1400"/>
          </a:p>
          <a:p>
            <a:pPr marL="1156335" algn="just">
              <a:lnSpc>
                <a:spcPct val="100000"/>
              </a:lnSpc>
              <a:spcBef>
                <a:spcPts val="580"/>
              </a:spcBef>
            </a:pPr>
            <a:r>
              <a:rPr spc="125" dirty="0"/>
              <a:t>Publikowanie obraźliwych </a:t>
            </a:r>
            <a:r>
              <a:rPr spc="135" dirty="0"/>
              <a:t>treści </a:t>
            </a:r>
            <a:r>
              <a:rPr spc="150" dirty="0"/>
              <a:t>w </a:t>
            </a:r>
            <a:r>
              <a:rPr spc="140" dirty="0"/>
              <a:t>internecie</a:t>
            </a:r>
            <a:r>
              <a:rPr spc="525" dirty="0"/>
              <a:t> </a:t>
            </a:r>
            <a:r>
              <a:rPr sz="1800" spc="209" baseline="-9259" dirty="0"/>
              <a:t>6,8</a:t>
            </a:r>
            <a:endParaRPr sz="1800" baseline="-9259"/>
          </a:p>
          <a:p>
            <a:pPr marL="835660" marR="718820" indent="2427605" algn="just">
              <a:lnSpc>
                <a:spcPct val="145800"/>
              </a:lnSpc>
            </a:pPr>
            <a:r>
              <a:rPr spc="140" dirty="0"/>
              <a:t>Podważanie </a:t>
            </a:r>
            <a:r>
              <a:rPr spc="150" dirty="0"/>
              <a:t>autorytetu  </a:t>
            </a:r>
            <a:r>
              <a:rPr spc="125" dirty="0"/>
              <a:t>Pomijanie </a:t>
            </a:r>
            <a:r>
              <a:rPr spc="130" dirty="0"/>
              <a:t>przy </a:t>
            </a:r>
            <a:r>
              <a:rPr spc="135" dirty="0"/>
              <a:t>tworzeniu </a:t>
            </a:r>
            <a:r>
              <a:rPr spc="125" dirty="0"/>
              <a:t>zespołów</a:t>
            </a:r>
            <a:r>
              <a:rPr spc="75" dirty="0"/>
              <a:t> </a:t>
            </a:r>
            <a:r>
              <a:rPr spc="140" dirty="0"/>
              <a:t>zadaniowych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941017" y="3630672"/>
            <a:ext cx="474345" cy="125920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30"/>
              </a:spcBef>
            </a:pPr>
            <a:r>
              <a:rPr sz="1300" spc="120" dirty="0">
                <a:solidFill>
                  <a:srgbClr val="946B09"/>
                </a:solidFill>
                <a:latin typeface="Times New Roman"/>
                <a:cs typeface="Times New Roman"/>
              </a:rPr>
              <a:t>4,7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00">
              <a:latin typeface="Times New Roman"/>
              <a:cs typeface="Times New Roman"/>
            </a:endParaRPr>
          </a:p>
          <a:p>
            <a:pPr marL="78105">
              <a:lnSpc>
                <a:spcPct val="100000"/>
              </a:lnSpc>
            </a:pPr>
            <a:r>
              <a:rPr sz="1400" spc="85" dirty="0">
                <a:solidFill>
                  <a:srgbClr val="FFC61A"/>
                </a:solidFill>
                <a:latin typeface="Times New Roman"/>
                <a:cs typeface="Times New Roman"/>
              </a:rPr>
              <a:t>18,9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350" spc="135" dirty="0">
                <a:solidFill>
                  <a:srgbClr val="946B09"/>
                </a:solidFill>
                <a:latin typeface="Times New Roman"/>
                <a:cs typeface="Times New Roman"/>
              </a:rPr>
              <a:t>3,4</a:t>
            </a:r>
            <a:endParaRPr sz="1350">
              <a:latin typeface="Times New Roman"/>
              <a:cs typeface="Times New Roman"/>
            </a:endParaRPr>
          </a:p>
          <a:p>
            <a:pPr marL="51435">
              <a:lnSpc>
                <a:spcPct val="100000"/>
              </a:lnSpc>
              <a:spcBef>
                <a:spcPts val="890"/>
              </a:spcBef>
            </a:pPr>
            <a:r>
              <a:rPr sz="1400" spc="130" dirty="0">
                <a:solidFill>
                  <a:srgbClr val="FFC61A"/>
                </a:solidFill>
                <a:latin typeface="Times New Roman"/>
                <a:cs typeface="Times New Roman"/>
              </a:rPr>
              <a:t>2</a:t>
            </a:r>
            <a:r>
              <a:rPr sz="1400" spc="310" dirty="0">
                <a:solidFill>
                  <a:srgbClr val="FFC61A"/>
                </a:solidFill>
                <a:latin typeface="Times New Roman"/>
                <a:cs typeface="Times New Roman"/>
              </a:rPr>
              <a:t>0</a:t>
            </a:r>
            <a:r>
              <a:rPr sz="1400" spc="120" dirty="0">
                <a:solidFill>
                  <a:srgbClr val="FFC61A"/>
                </a:solidFill>
                <a:latin typeface="Times New Roman"/>
                <a:cs typeface="Times New Roman"/>
              </a:rPr>
              <a:t>,</a:t>
            </a:r>
            <a:r>
              <a:rPr sz="1400" spc="185" dirty="0">
                <a:solidFill>
                  <a:srgbClr val="FFC61A"/>
                </a:solidFill>
                <a:latin typeface="Times New Roman"/>
                <a:cs typeface="Times New Roman"/>
              </a:rPr>
              <a:t>9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31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0534" y="747139"/>
            <a:ext cx="3056255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235" dirty="0">
                <a:latin typeface="Verdana Pro Black" panose="020B0A04030504040204" pitchFamily="34" charset="0"/>
              </a:rPr>
              <a:t>Cele</a:t>
            </a:r>
            <a:r>
              <a:rPr sz="3200" spc="110" dirty="0">
                <a:latin typeface="Verdana Pro Black" panose="020B0A04030504040204" pitchFamily="34" charset="0"/>
              </a:rPr>
              <a:t> </a:t>
            </a:r>
            <a:r>
              <a:rPr sz="3200" spc="350" dirty="0">
                <a:latin typeface="Verdana Pro Black" panose="020B0A04030504040204" pitchFamily="34" charset="0"/>
              </a:rPr>
              <a:t>badania</a:t>
            </a:r>
            <a:endParaRPr sz="3200" dirty="0">
              <a:latin typeface="Verdana Pro Black" panose="020B0A04030504040204" pitchFamily="34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78228" y="289674"/>
            <a:ext cx="8735060" cy="4845050"/>
            <a:chOff x="578228" y="289674"/>
            <a:chExt cx="8735060" cy="4845050"/>
          </a:xfrm>
        </p:grpSpPr>
        <p:sp>
          <p:nvSpPr>
            <p:cNvPr id="5" name="object 5"/>
            <p:cNvSpPr/>
            <p:nvPr/>
          </p:nvSpPr>
          <p:spPr>
            <a:xfrm>
              <a:off x="578228" y="2733933"/>
              <a:ext cx="114300" cy="1143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78228" y="3648333"/>
              <a:ext cx="114300" cy="1143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78228" y="4562733"/>
              <a:ext cx="114300" cy="1143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78228" y="5019933"/>
              <a:ext cx="114300" cy="1143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065404" y="289674"/>
              <a:ext cx="1247775" cy="139434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50534" y="2491986"/>
            <a:ext cx="7109459" cy="3225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sz="2600" b="1" spc="-100" dirty="0">
                <a:solidFill>
                  <a:srgbClr val="372928"/>
                </a:solidFill>
                <a:latin typeface="Verdana"/>
                <a:cs typeface="Verdana"/>
              </a:rPr>
              <a:t>Definiowanie dyskryminacji </a:t>
            </a:r>
            <a:r>
              <a:rPr sz="2600" b="1" spc="-215" dirty="0">
                <a:solidFill>
                  <a:srgbClr val="372928"/>
                </a:solidFill>
                <a:latin typeface="Verdana"/>
                <a:cs typeface="Verdana"/>
              </a:rPr>
              <a:t>i </a:t>
            </a:r>
            <a:r>
              <a:rPr sz="2600" b="1" spc="-160" dirty="0">
                <a:solidFill>
                  <a:srgbClr val="372928"/>
                </a:solidFill>
                <a:latin typeface="Verdana"/>
                <a:cs typeface="Verdana"/>
              </a:rPr>
              <a:t>przejawów  </a:t>
            </a:r>
            <a:r>
              <a:rPr sz="2600" b="1" spc="-75" dirty="0">
                <a:solidFill>
                  <a:srgbClr val="372928"/>
                </a:solidFill>
                <a:latin typeface="Verdana"/>
                <a:cs typeface="Verdana"/>
              </a:rPr>
              <a:t>nierówności;</a:t>
            </a:r>
            <a:endParaRPr sz="2600" dirty="0">
              <a:latin typeface="Verdana"/>
              <a:cs typeface="Verdana"/>
            </a:endParaRPr>
          </a:p>
          <a:p>
            <a:pPr marL="12700" marR="20955">
              <a:lnSpc>
                <a:spcPct val="115399"/>
              </a:lnSpc>
            </a:pPr>
            <a:r>
              <a:rPr sz="2600" b="1" spc="-105" dirty="0">
                <a:solidFill>
                  <a:srgbClr val="372928"/>
                </a:solidFill>
                <a:latin typeface="Verdana"/>
                <a:cs typeface="Verdana"/>
              </a:rPr>
              <a:t>Doświadczanie </a:t>
            </a:r>
            <a:r>
              <a:rPr sz="2600" b="1" spc="-100" dirty="0">
                <a:solidFill>
                  <a:srgbClr val="372928"/>
                </a:solidFill>
                <a:latin typeface="Verdana"/>
                <a:cs typeface="Verdana"/>
              </a:rPr>
              <a:t>dyskryminacji </a:t>
            </a:r>
            <a:r>
              <a:rPr sz="2600" b="1" spc="-515" dirty="0">
                <a:solidFill>
                  <a:srgbClr val="372928"/>
                </a:solidFill>
                <a:latin typeface="Verdana"/>
                <a:cs typeface="Verdana"/>
              </a:rPr>
              <a:t>w </a:t>
            </a:r>
            <a:r>
              <a:rPr lang="pl-PL" sz="2600" b="1" spc="-515" dirty="0">
                <a:solidFill>
                  <a:srgbClr val="372928"/>
                </a:solidFill>
                <a:latin typeface="Verdana"/>
                <a:cs typeface="Verdana"/>
              </a:rPr>
              <a:t> </a:t>
            </a:r>
            <a:r>
              <a:rPr sz="2600" b="1" spc="-120" dirty="0" err="1">
                <a:solidFill>
                  <a:srgbClr val="372928"/>
                </a:solidFill>
                <a:latin typeface="Verdana"/>
                <a:cs typeface="Verdana"/>
              </a:rPr>
              <a:t>różnych</a:t>
            </a:r>
            <a:r>
              <a:rPr sz="2600" b="1" spc="-120" dirty="0">
                <a:solidFill>
                  <a:srgbClr val="372928"/>
                </a:solidFill>
                <a:latin typeface="Verdana"/>
                <a:cs typeface="Verdana"/>
              </a:rPr>
              <a:t>  wymiarach;</a:t>
            </a:r>
            <a:endParaRPr sz="2600" dirty="0">
              <a:latin typeface="Verdana"/>
              <a:cs typeface="Verdana"/>
            </a:endParaRPr>
          </a:p>
          <a:p>
            <a:pPr marL="12700" marR="63500">
              <a:lnSpc>
                <a:spcPct val="115399"/>
              </a:lnSpc>
            </a:pPr>
            <a:r>
              <a:rPr sz="2600" b="1" spc="-135" dirty="0">
                <a:solidFill>
                  <a:srgbClr val="372928"/>
                </a:solidFill>
                <a:latin typeface="Verdana"/>
                <a:cs typeface="Verdana"/>
              </a:rPr>
              <a:t>Reagowanie </a:t>
            </a:r>
            <a:r>
              <a:rPr sz="2600" b="1" spc="-270" dirty="0">
                <a:solidFill>
                  <a:srgbClr val="372928"/>
                </a:solidFill>
                <a:latin typeface="Verdana"/>
                <a:cs typeface="Verdana"/>
              </a:rPr>
              <a:t>na </a:t>
            </a:r>
            <a:r>
              <a:rPr sz="2600" b="1" spc="-150" dirty="0">
                <a:solidFill>
                  <a:srgbClr val="372928"/>
                </a:solidFill>
                <a:latin typeface="Verdana"/>
                <a:cs typeface="Verdana"/>
              </a:rPr>
              <a:t>przejawy </a:t>
            </a:r>
            <a:r>
              <a:rPr sz="2600" b="1" spc="-90" dirty="0">
                <a:solidFill>
                  <a:srgbClr val="372928"/>
                </a:solidFill>
                <a:latin typeface="Verdana"/>
                <a:cs typeface="Verdana"/>
              </a:rPr>
              <a:t>dyskryminacji;  </a:t>
            </a:r>
            <a:r>
              <a:rPr sz="2600" b="1" spc="-285" dirty="0">
                <a:solidFill>
                  <a:srgbClr val="372928"/>
                </a:solidFill>
                <a:latin typeface="Verdana"/>
                <a:cs typeface="Verdana"/>
              </a:rPr>
              <a:t>Oczekiwania </a:t>
            </a:r>
            <a:r>
              <a:rPr sz="2600" b="1" spc="-275" dirty="0">
                <a:solidFill>
                  <a:srgbClr val="372928"/>
                </a:solidFill>
                <a:latin typeface="Verdana"/>
                <a:cs typeface="Verdana"/>
              </a:rPr>
              <a:t>wobec </a:t>
            </a:r>
            <a:r>
              <a:rPr sz="2600" b="1" spc="-240" dirty="0">
                <a:solidFill>
                  <a:srgbClr val="372928"/>
                </a:solidFill>
                <a:latin typeface="Verdana"/>
                <a:cs typeface="Verdana"/>
              </a:rPr>
              <a:t>uczelni </a:t>
            </a:r>
            <a:r>
              <a:rPr sz="2600" b="1" spc="-515" dirty="0">
                <a:solidFill>
                  <a:srgbClr val="372928"/>
                </a:solidFill>
                <a:latin typeface="Verdana"/>
                <a:cs typeface="Verdana"/>
              </a:rPr>
              <a:t>w </a:t>
            </a:r>
            <a:r>
              <a:rPr lang="pl-PL" sz="2600" b="1" spc="-515" dirty="0">
                <a:solidFill>
                  <a:srgbClr val="372928"/>
                </a:solidFill>
                <a:latin typeface="Verdana"/>
                <a:cs typeface="Verdana"/>
              </a:rPr>
              <a:t> </a:t>
            </a:r>
            <a:r>
              <a:rPr sz="2600" b="1" spc="-280" dirty="0" err="1">
                <a:solidFill>
                  <a:srgbClr val="372928"/>
                </a:solidFill>
                <a:latin typeface="Verdana"/>
                <a:cs typeface="Verdana"/>
              </a:rPr>
              <a:t>związku</a:t>
            </a:r>
            <a:r>
              <a:rPr sz="2600" b="1" spc="-280" dirty="0">
                <a:solidFill>
                  <a:srgbClr val="372928"/>
                </a:solidFill>
                <a:latin typeface="Verdana"/>
                <a:cs typeface="Verdana"/>
              </a:rPr>
              <a:t> </a:t>
            </a:r>
            <a:r>
              <a:rPr sz="2600" b="1" spc="-360" dirty="0">
                <a:solidFill>
                  <a:srgbClr val="372928"/>
                </a:solidFill>
                <a:latin typeface="Verdana"/>
                <a:cs typeface="Verdana"/>
              </a:rPr>
              <a:t>z  </a:t>
            </a:r>
            <a:r>
              <a:rPr sz="2600" b="1" spc="-265" dirty="0" err="1">
                <a:solidFill>
                  <a:srgbClr val="372928"/>
                </a:solidFill>
                <a:latin typeface="Verdana"/>
                <a:cs typeface="Verdana"/>
              </a:rPr>
              <a:t>przeciwdziałaniem</a:t>
            </a:r>
            <a:r>
              <a:rPr sz="2600" b="1" spc="-265" dirty="0">
                <a:solidFill>
                  <a:srgbClr val="372928"/>
                </a:solidFill>
                <a:latin typeface="Verdana"/>
                <a:cs typeface="Verdana"/>
              </a:rPr>
              <a:t> </a:t>
            </a:r>
            <a:r>
              <a:rPr lang="pl-PL" sz="2600" b="1" spc="-320" dirty="0">
                <a:solidFill>
                  <a:srgbClr val="372928"/>
                </a:solidFill>
                <a:latin typeface="Verdana"/>
                <a:cs typeface="Verdana"/>
              </a:rPr>
              <a:t>nierównemu traktowaniu</a:t>
            </a:r>
            <a:r>
              <a:rPr sz="2600" b="1" spc="-260" dirty="0">
                <a:solidFill>
                  <a:srgbClr val="372928"/>
                </a:solidFill>
                <a:latin typeface="Verdana"/>
                <a:cs typeface="Verdana"/>
              </a:rPr>
              <a:t>.</a:t>
            </a:r>
            <a:endParaRPr sz="26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555990" cy="7315200"/>
          </a:xfrm>
          <a:custGeom>
            <a:avLst/>
            <a:gdLst/>
            <a:ahLst/>
            <a:cxnLst/>
            <a:rect l="l" t="t" r="r" b="b"/>
            <a:pathLst>
              <a:path w="8555990" h="7315200">
                <a:moveTo>
                  <a:pt x="0" y="7315200"/>
                </a:moveTo>
                <a:lnTo>
                  <a:pt x="8555736" y="7315200"/>
                </a:lnTo>
                <a:lnTo>
                  <a:pt x="8555736" y="0"/>
                </a:lnTo>
                <a:lnTo>
                  <a:pt x="0" y="0"/>
                </a:lnTo>
                <a:lnTo>
                  <a:pt x="0" y="7315200"/>
                </a:lnTo>
                <a:close/>
              </a:path>
            </a:pathLst>
          </a:custGeom>
          <a:solidFill>
            <a:srgbClr val="FFC61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555735" y="0"/>
            <a:ext cx="1198245" cy="7315200"/>
            <a:chOff x="8555735" y="0"/>
            <a:chExt cx="1198245" cy="7315200"/>
          </a:xfrm>
        </p:grpSpPr>
        <p:sp>
          <p:nvSpPr>
            <p:cNvPr id="4" name="object 4"/>
            <p:cNvSpPr/>
            <p:nvPr/>
          </p:nvSpPr>
          <p:spPr>
            <a:xfrm>
              <a:off x="8555735" y="0"/>
              <a:ext cx="1198245" cy="7315200"/>
            </a:xfrm>
            <a:custGeom>
              <a:avLst/>
              <a:gdLst/>
              <a:ahLst/>
              <a:cxnLst/>
              <a:rect l="l" t="t" r="r" b="b"/>
              <a:pathLst>
                <a:path w="1198245" h="7315200">
                  <a:moveTo>
                    <a:pt x="1197854" y="7315199"/>
                  </a:moveTo>
                  <a:lnTo>
                    <a:pt x="0" y="7315199"/>
                  </a:lnTo>
                  <a:lnTo>
                    <a:pt x="0" y="0"/>
                  </a:lnTo>
                  <a:lnTo>
                    <a:pt x="1197854" y="0"/>
                  </a:lnTo>
                  <a:lnTo>
                    <a:pt x="1197854" y="7315199"/>
                  </a:lnTo>
                  <a:close/>
                </a:path>
              </a:pathLst>
            </a:custGeom>
            <a:solidFill>
              <a:srgbClr val="3729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47831" y="567071"/>
              <a:ext cx="885824" cy="8858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9312" y="358139"/>
            <a:ext cx="6533515" cy="133604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2700" marR="5080">
              <a:lnSpc>
                <a:spcPts val="5040"/>
              </a:lnSpc>
              <a:spcBef>
                <a:spcPts val="465"/>
              </a:spcBef>
            </a:pPr>
            <a:r>
              <a:rPr sz="4400" spc="254" dirty="0">
                <a:solidFill>
                  <a:srgbClr val="201613"/>
                </a:solidFill>
              </a:rPr>
              <a:t>Przyczyny</a:t>
            </a:r>
            <a:r>
              <a:rPr sz="4400" spc="130" dirty="0">
                <a:solidFill>
                  <a:srgbClr val="201613"/>
                </a:solidFill>
              </a:rPr>
              <a:t> </a:t>
            </a:r>
            <a:r>
              <a:rPr sz="4400" spc="295" dirty="0">
                <a:solidFill>
                  <a:srgbClr val="201613"/>
                </a:solidFill>
              </a:rPr>
              <a:t>dyskryminacji  </a:t>
            </a:r>
            <a:r>
              <a:rPr sz="4400" spc="315" dirty="0">
                <a:solidFill>
                  <a:srgbClr val="201613"/>
                </a:solidFill>
              </a:rPr>
              <a:t>wobec</a:t>
            </a:r>
            <a:r>
              <a:rPr sz="4400" spc="185" dirty="0">
                <a:solidFill>
                  <a:srgbClr val="201613"/>
                </a:solidFill>
              </a:rPr>
              <a:t> </a:t>
            </a:r>
            <a:r>
              <a:rPr sz="4400" spc="330" dirty="0">
                <a:solidFill>
                  <a:srgbClr val="201613"/>
                </a:solidFill>
              </a:rPr>
              <a:t>innych</a:t>
            </a:r>
            <a:endParaRPr sz="4400"/>
          </a:p>
        </p:txBody>
      </p:sp>
      <p:sp>
        <p:nvSpPr>
          <p:cNvPr id="7" name="object 7"/>
          <p:cNvSpPr/>
          <p:nvPr/>
        </p:nvSpPr>
        <p:spPr>
          <a:xfrm>
            <a:off x="7748855" y="2068722"/>
            <a:ext cx="9525" cy="4333875"/>
          </a:xfrm>
          <a:custGeom>
            <a:avLst/>
            <a:gdLst/>
            <a:ahLst/>
            <a:cxnLst/>
            <a:rect l="l" t="t" r="r" b="b"/>
            <a:pathLst>
              <a:path w="9525" h="4333875">
                <a:moveTo>
                  <a:pt x="9512" y="4333876"/>
                </a:moveTo>
                <a:lnTo>
                  <a:pt x="0" y="4333876"/>
                </a:lnTo>
                <a:lnTo>
                  <a:pt x="0" y="0"/>
                </a:lnTo>
                <a:lnTo>
                  <a:pt x="9512" y="0"/>
                </a:lnTo>
                <a:lnTo>
                  <a:pt x="9512" y="4333876"/>
                </a:lnTo>
                <a:close/>
              </a:path>
            </a:pathLst>
          </a:custGeom>
          <a:solidFill>
            <a:srgbClr val="946B09">
              <a:alpha val="247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4186583" y="2068722"/>
            <a:ext cx="3408045" cy="4333875"/>
            <a:chOff x="4186583" y="2068722"/>
            <a:chExt cx="3408045" cy="4333875"/>
          </a:xfrm>
        </p:grpSpPr>
        <p:sp>
          <p:nvSpPr>
            <p:cNvPr id="9" name="object 9"/>
            <p:cNvSpPr/>
            <p:nvPr/>
          </p:nvSpPr>
          <p:spPr>
            <a:xfrm>
              <a:off x="4186580" y="2068727"/>
              <a:ext cx="2859405" cy="4333875"/>
            </a:xfrm>
            <a:custGeom>
              <a:avLst/>
              <a:gdLst/>
              <a:ahLst/>
              <a:cxnLst/>
              <a:rect l="l" t="t" r="r" b="b"/>
              <a:pathLst>
                <a:path w="2859404" h="4333875">
                  <a:moveTo>
                    <a:pt x="9512" y="0"/>
                  </a:moveTo>
                  <a:lnTo>
                    <a:pt x="0" y="0"/>
                  </a:lnTo>
                  <a:lnTo>
                    <a:pt x="0" y="4333875"/>
                  </a:lnTo>
                  <a:lnTo>
                    <a:pt x="9512" y="4333875"/>
                  </a:lnTo>
                  <a:lnTo>
                    <a:pt x="9512" y="0"/>
                  </a:lnTo>
                  <a:close/>
                </a:path>
                <a:path w="2859404" h="4333875">
                  <a:moveTo>
                    <a:pt x="721969" y="0"/>
                  </a:moveTo>
                  <a:lnTo>
                    <a:pt x="712457" y="0"/>
                  </a:lnTo>
                  <a:lnTo>
                    <a:pt x="712457" y="4333875"/>
                  </a:lnTo>
                  <a:lnTo>
                    <a:pt x="721969" y="4333875"/>
                  </a:lnTo>
                  <a:lnTo>
                    <a:pt x="721969" y="0"/>
                  </a:lnTo>
                  <a:close/>
                </a:path>
                <a:path w="2859404" h="4333875">
                  <a:moveTo>
                    <a:pt x="1434414" y="0"/>
                  </a:moveTo>
                  <a:lnTo>
                    <a:pt x="1424901" y="0"/>
                  </a:lnTo>
                  <a:lnTo>
                    <a:pt x="1424901" y="4333875"/>
                  </a:lnTo>
                  <a:lnTo>
                    <a:pt x="1434414" y="4333875"/>
                  </a:lnTo>
                  <a:lnTo>
                    <a:pt x="1434414" y="0"/>
                  </a:lnTo>
                  <a:close/>
                </a:path>
                <a:path w="2859404" h="4333875">
                  <a:moveTo>
                    <a:pt x="2146871" y="0"/>
                  </a:moveTo>
                  <a:lnTo>
                    <a:pt x="2137359" y="0"/>
                  </a:lnTo>
                  <a:lnTo>
                    <a:pt x="2137359" y="4333875"/>
                  </a:lnTo>
                  <a:lnTo>
                    <a:pt x="2146871" y="4333875"/>
                  </a:lnTo>
                  <a:lnTo>
                    <a:pt x="2146871" y="0"/>
                  </a:lnTo>
                  <a:close/>
                </a:path>
                <a:path w="2859404" h="4333875">
                  <a:moveTo>
                    <a:pt x="2859328" y="0"/>
                  </a:moveTo>
                  <a:lnTo>
                    <a:pt x="2849816" y="0"/>
                  </a:lnTo>
                  <a:lnTo>
                    <a:pt x="2849816" y="4333875"/>
                  </a:lnTo>
                  <a:lnTo>
                    <a:pt x="2859328" y="4333875"/>
                  </a:lnTo>
                  <a:lnTo>
                    <a:pt x="2859328" y="0"/>
                  </a:lnTo>
                  <a:close/>
                </a:path>
              </a:pathLst>
            </a:custGeom>
            <a:solidFill>
              <a:srgbClr val="946B09">
                <a:alpha val="2470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91330" y="2068727"/>
              <a:ext cx="3403600" cy="4333875"/>
            </a:xfrm>
            <a:custGeom>
              <a:avLst/>
              <a:gdLst/>
              <a:ahLst/>
              <a:cxnLst/>
              <a:rect l="l" t="t" r="r" b="b"/>
              <a:pathLst>
                <a:path w="3403600" h="4333875">
                  <a:moveTo>
                    <a:pt x="567588" y="4003891"/>
                  </a:moveTo>
                  <a:lnTo>
                    <a:pt x="543026" y="3979291"/>
                  </a:lnTo>
                  <a:lnTo>
                    <a:pt x="0" y="3979291"/>
                  </a:lnTo>
                  <a:lnTo>
                    <a:pt x="0" y="4333875"/>
                  </a:lnTo>
                  <a:lnTo>
                    <a:pt x="543026" y="4333875"/>
                  </a:lnTo>
                  <a:lnTo>
                    <a:pt x="567588" y="4309275"/>
                  </a:lnTo>
                  <a:lnTo>
                    <a:pt x="567588" y="4003891"/>
                  </a:lnTo>
                  <a:close/>
                </a:path>
                <a:path w="3403600" h="4333875">
                  <a:moveTo>
                    <a:pt x="667334" y="2014258"/>
                  </a:moveTo>
                  <a:lnTo>
                    <a:pt x="642772" y="1989645"/>
                  </a:lnTo>
                  <a:lnTo>
                    <a:pt x="0" y="1989645"/>
                  </a:lnTo>
                  <a:lnTo>
                    <a:pt x="0" y="2344229"/>
                  </a:lnTo>
                  <a:lnTo>
                    <a:pt x="642772" y="2344229"/>
                  </a:lnTo>
                  <a:lnTo>
                    <a:pt x="667334" y="2319629"/>
                  </a:lnTo>
                  <a:lnTo>
                    <a:pt x="667334" y="2014258"/>
                  </a:lnTo>
                  <a:close/>
                </a:path>
                <a:path w="3403600" h="4333875">
                  <a:moveTo>
                    <a:pt x="710082" y="1218387"/>
                  </a:moveTo>
                  <a:lnTo>
                    <a:pt x="685520" y="1193787"/>
                  </a:lnTo>
                  <a:lnTo>
                    <a:pt x="0" y="1193787"/>
                  </a:lnTo>
                  <a:lnTo>
                    <a:pt x="0" y="1548384"/>
                  </a:lnTo>
                  <a:lnTo>
                    <a:pt x="685520" y="1548384"/>
                  </a:lnTo>
                  <a:lnTo>
                    <a:pt x="710082" y="1523771"/>
                  </a:lnTo>
                  <a:lnTo>
                    <a:pt x="710082" y="1218387"/>
                  </a:lnTo>
                  <a:close/>
                </a:path>
                <a:path w="3403600" h="4333875">
                  <a:moveTo>
                    <a:pt x="902449" y="3605961"/>
                  </a:moveTo>
                  <a:lnTo>
                    <a:pt x="877887" y="3581362"/>
                  </a:lnTo>
                  <a:lnTo>
                    <a:pt x="0" y="3581362"/>
                  </a:lnTo>
                  <a:lnTo>
                    <a:pt x="0" y="3935946"/>
                  </a:lnTo>
                  <a:lnTo>
                    <a:pt x="877887" y="3935946"/>
                  </a:lnTo>
                  <a:lnTo>
                    <a:pt x="902449" y="3911346"/>
                  </a:lnTo>
                  <a:lnTo>
                    <a:pt x="902449" y="3605961"/>
                  </a:lnTo>
                  <a:close/>
                </a:path>
                <a:path w="3403600" h="4333875">
                  <a:moveTo>
                    <a:pt x="995070" y="2412187"/>
                  </a:moveTo>
                  <a:lnTo>
                    <a:pt x="970508" y="2387574"/>
                  </a:lnTo>
                  <a:lnTo>
                    <a:pt x="0" y="2387574"/>
                  </a:lnTo>
                  <a:lnTo>
                    <a:pt x="0" y="2742158"/>
                  </a:lnTo>
                  <a:lnTo>
                    <a:pt x="970508" y="2742158"/>
                  </a:lnTo>
                  <a:lnTo>
                    <a:pt x="995070" y="2717558"/>
                  </a:lnTo>
                  <a:lnTo>
                    <a:pt x="995070" y="2412187"/>
                  </a:lnTo>
                  <a:close/>
                </a:path>
                <a:path w="3403600" h="4333875">
                  <a:moveTo>
                    <a:pt x="1187424" y="3208032"/>
                  </a:moveTo>
                  <a:lnTo>
                    <a:pt x="1162862" y="3183432"/>
                  </a:lnTo>
                  <a:lnTo>
                    <a:pt x="0" y="3183432"/>
                  </a:lnTo>
                  <a:lnTo>
                    <a:pt x="0" y="3538016"/>
                  </a:lnTo>
                  <a:lnTo>
                    <a:pt x="1162862" y="3538016"/>
                  </a:lnTo>
                  <a:lnTo>
                    <a:pt x="1187424" y="3513417"/>
                  </a:lnTo>
                  <a:lnTo>
                    <a:pt x="1187424" y="3208032"/>
                  </a:lnTo>
                  <a:close/>
                </a:path>
                <a:path w="3403600" h="4333875">
                  <a:moveTo>
                    <a:pt x="1322793" y="820458"/>
                  </a:moveTo>
                  <a:lnTo>
                    <a:pt x="1298232" y="795858"/>
                  </a:lnTo>
                  <a:lnTo>
                    <a:pt x="0" y="795858"/>
                  </a:lnTo>
                  <a:lnTo>
                    <a:pt x="0" y="1150454"/>
                  </a:lnTo>
                  <a:lnTo>
                    <a:pt x="1298232" y="1150454"/>
                  </a:lnTo>
                  <a:lnTo>
                    <a:pt x="1322793" y="1125842"/>
                  </a:lnTo>
                  <a:lnTo>
                    <a:pt x="1322793" y="820458"/>
                  </a:lnTo>
                  <a:close/>
                </a:path>
                <a:path w="3403600" h="4333875">
                  <a:moveTo>
                    <a:pt x="1985378" y="422541"/>
                  </a:moveTo>
                  <a:lnTo>
                    <a:pt x="1960816" y="397929"/>
                  </a:lnTo>
                  <a:lnTo>
                    <a:pt x="0" y="397929"/>
                  </a:lnTo>
                  <a:lnTo>
                    <a:pt x="0" y="752525"/>
                  </a:lnTo>
                  <a:lnTo>
                    <a:pt x="1960816" y="752525"/>
                  </a:lnTo>
                  <a:lnTo>
                    <a:pt x="1985378" y="727913"/>
                  </a:lnTo>
                  <a:lnTo>
                    <a:pt x="1985378" y="422541"/>
                  </a:lnTo>
                  <a:close/>
                </a:path>
                <a:path w="3403600" h="4333875">
                  <a:moveTo>
                    <a:pt x="2932938" y="1616329"/>
                  </a:moveTo>
                  <a:lnTo>
                    <a:pt x="2908376" y="1591716"/>
                  </a:lnTo>
                  <a:lnTo>
                    <a:pt x="0" y="1591716"/>
                  </a:lnTo>
                  <a:lnTo>
                    <a:pt x="0" y="1946300"/>
                  </a:lnTo>
                  <a:lnTo>
                    <a:pt x="2908376" y="1946300"/>
                  </a:lnTo>
                  <a:lnTo>
                    <a:pt x="2932938" y="1921700"/>
                  </a:lnTo>
                  <a:lnTo>
                    <a:pt x="2932938" y="1616329"/>
                  </a:lnTo>
                  <a:close/>
                </a:path>
                <a:path w="3403600" h="4333875">
                  <a:moveTo>
                    <a:pt x="3403168" y="2810116"/>
                  </a:moveTo>
                  <a:lnTo>
                    <a:pt x="3378593" y="2785503"/>
                  </a:lnTo>
                  <a:lnTo>
                    <a:pt x="0" y="2785503"/>
                  </a:lnTo>
                  <a:lnTo>
                    <a:pt x="0" y="3140087"/>
                  </a:lnTo>
                  <a:lnTo>
                    <a:pt x="3378593" y="3140087"/>
                  </a:lnTo>
                  <a:lnTo>
                    <a:pt x="3403168" y="3115487"/>
                  </a:lnTo>
                  <a:lnTo>
                    <a:pt x="3403168" y="2810116"/>
                  </a:lnTo>
                  <a:close/>
                </a:path>
                <a:path w="3403600" h="4333875">
                  <a:moveTo>
                    <a:pt x="3403168" y="24612"/>
                  </a:moveTo>
                  <a:lnTo>
                    <a:pt x="3378593" y="0"/>
                  </a:lnTo>
                  <a:lnTo>
                    <a:pt x="0" y="0"/>
                  </a:lnTo>
                  <a:lnTo>
                    <a:pt x="0" y="354596"/>
                  </a:lnTo>
                  <a:lnTo>
                    <a:pt x="3378593" y="354596"/>
                  </a:lnTo>
                  <a:lnTo>
                    <a:pt x="3403168" y="329984"/>
                  </a:lnTo>
                  <a:lnTo>
                    <a:pt x="3403168" y="24612"/>
                  </a:lnTo>
                  <a:close/>
                </a:path>
              </a:pathLst>
            </a:custGeom>
            <a:solidFill>
              <a:srgbClr val="3729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003192" y="6476872"/>
            <a:ext cx="4086225" cy="2863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605155" algn="l"/>
              </a:tabLst>
            </a:pPr>
            <a:r>
              <a:rPr sz="1700" spc="245" dirty="0">
                <a:solidFill>
                  <a:srgbClr val="946B09"/>
                </a:solidFill>
                <a:latin typeface="Times New Roman"/>
                <a:cs typeface="Times New Roman"/>
              </a:rPr>
              <a:t>0%	</a:t>
            </a:r>
            <a:r>
              <a:rPr sz="1700" spc="165" dirty="0">
                <a:solidFill>
                  <a:srgbClr val="946B09"/>
                </a:solidFill>
                <a:latin typeface="Times New Roman"/>
                <a:cs typeface="Times New Roman"/>
              </a:rPr>
              <a:t>100% </a:t>
            </a:r>
            <a:r>
              <a:rPr sz="1700" spc="250" dirty="0">
                <a:solidFill>
                  <a:srgbClr val="946B09"/>
                </a:solidFill>
                <a:latin typeface="Times New Roman"/>
                <a:cs typeface="Times New Roman"/>
              </a:rPr>
              <a:t>200% 300% </a:t>
            </a:r>
            <a:r>
              <a:rPr sz="1700" spc="260" dirty="0">
                <a:solidFill>
                  <a:srgbClr val="946B09"/>
                </a:solidFill>
                <a:latin typeface="Times New Roman"/>
                <a:cs typeface="Times New Roman"/>
              </a:rPr>
              <a:t>400%</a:t>
            </a:r>
            <a:r>
              <a:rPr sz="1700" spc="210" dirty="0">
                <a:solidFill>
                  <a:srgbClr val="946B09"/>
                </a:solidFill>
                <a:latin typeface="Times New Roman"/>
                <a:cs typeface="Times New Roman"/>
              </a:rPr>
              <a:t> </a:t>
            </a:r>
            <a:r>
              <a:rPr sz="1700" spc="254" dirty="0">
                <a:solidFill>
                  <a:srgbClr val="946B09"/>
                </a:solidFill>
                <a:latin typeface="Times New Roman"/>
                <a:cs typeface="Times New Roman"/>
              </a:rPr>
              <a:t>500%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89505" marR="5080" indent="1095375" algn="r">
              <a:lnSpc>
                <a:spcPct val="153500"/>
              </a:lnSpc>
              <a:spcBef>
                <a:spcPts val="95"/>
              </a:spcBef>
            </a:pPr>
            <a:r>
              <a:rPr spc="105" dirty="0"/>
              <a:t>P</a:t>
            </a:r>
            <a:r>
              <a:rPr spc="95" dirty="0"/>
              <a:t>ł</a:t>
            </a:r>
            <a:r>
              <a:rPr spc="170" dirty="0"/>
              <a:t>e</a:t>
            </a:r>
            <a:r>
              <a:rPr spc="85" dirty="0"/>
              <a:t>ć  </a:t>
            </a:r>
            <a:r>
              <a:rPr spc="125" dirty="0"/>
              <a:t>W</a:t>
            </a:r>
            <a:r>
              <a:rPr spc="80" dirty="0"/>
              <a:t>i</a:t>
            </a:r>
            <a:r>
              <a:rPr spc="170" dirty="0"/>
              <a:t>e</a:t>
            </a:r>
            <a:r>
              <a:rPr spc="135" dirty="0"/>
              <a:t>k  </a:t>
            </a:r>
            <a:r>
              <a:rPr spc="125" dirty="0"/>
              <a:t>W</a:t>
            </a:r>
            <a:r>
              <a:rPr spc="105" dirty="0"/>
              <a:t>y</a:t>
            </a:r>
            <a:r>
              <a:rPr spc="200" dirty="0"/>
              <a:t>k</a:t>
            </a:r>
            <a:r>
              <a:rPr spc="145" dirty="0"/>
              <a:t>s</a:t>
            </a:r>
            <a:r>
              <a:rPr spc="114" dirty="0"/>
              <a:t>z</a:t>
            </a:r>
            <a:r>
              <a:rPr spc="220" dirty="0"/>
              <a:t>t</a:t>
            </a:r>
            <a:r>
              <a:rPr spc="215" dirty="0"/>
              <a:t>a</a:t>
            </a:r>
            <a:r>
              <a:rPr spc="95" dirty="0"/>
              <a:t>ł</a:t>
            </a:r>
            <a:r>
              <a:rPr spc="114" dirty="0"/>
              <a:t>c</a:t>
            </a:r>
            <a:r>
              <a:rPr spc="170" dirty="0"/>
              <a:t>e</a:t>
            </a:r>
            <a:r>
              <a:rPr spc="210" dirty="0"/>
              <a:t>n</a:t>
            </a:r>
            <a:r>
              <a:rPr spc="80" dirty="0"/>
              <a:t>i</a:t>
            </a:r>
            <a:r>
              <a:rPr spc="175" dirty="0"/>
              <a:t>e</a:t>
            </a:r>
          </a:p>
          <a:p>
            <a:pPr marL="1844039" marR="5080" indent="1038225" algn="just">
              <a:lnSpc>
                <a:spcPct val="153500"/>
              </a:lnSpc>
              <a:spcBef>
                <a:spcPts val="5"/>
              </a:spcBef>
            </a:pPr>
            <a:r>
              <a:rPr spc="125" dirty="0"/>
              <a:t>W</a:t>
            </a:r>
            <a:r>
              <a:rPr spc="105" dirty="0"/>
              <a:t>y</a:t>
            </a:r>
            <a:r>
              <a:rPr spc="114" dirty="0"/>
              <a:t>z</a:t>
            </a:r>
            <a:r>
              <a:rPr spc="210" dirty="0"/>
              <a:t>n</a:t>
            </a:r>
            <a:r>
              <a:rPr spc="215" dirty="0"/>
              <a:t>a</a:t>
            </a:r>
            <a:r>
              <a:rPr spc="210" dirty="0"/>
              <a:t>n</a:t>
            </a:r>
            <a:r>
              <a:rPr spc="80" dirty="0"/>
              <a:t>i</a:t>
            </a:r>
            <a:r>
              <a:rPr spc="125" dirty="0"/>
              <a:t>e  </a:t>
            </a:r>
            <a:r>
              <a:rPr spc="135" dirty="0"/>
              <a:t>Wygląd</a:t>
            </a:r>
            <a:r>
              <a:rPr spc="55" dirty="0"/>
              <a:t> </a:t>
            </a:r>
            <a:r>
              <a:rPr spc="170" dirty="0"/>
              <a:t>zewnętrzny  </a:t>
            </a:r>
            <a:r>
              <a:rPr spc="155" dirty="0"/>
              <a:t>Niepełnosprawność  </a:t>
            </a:r>
            <a:r>
              <a:rPr spc="130" dirty="0"/>
              <a:t>Poglądy</a:t>
            </a:r>
            <a:r>
              <a:rPr spc="110" dirty="0"/>
              <a:t> </a:t>
            </a:r>
            <a:r>
              <a:rPr spc="140" dirty="0"/>
              <a:t>polityczne</a:t>
            </a:r>
          </a:p>
          <a:p>
            <a:pPr marR="5080" algn="r">
              <a:lnSpc>
                <a:spcPct val="100000"/>
              </a:lnSpc>
              <a:spcBef>
                <a:spcPts val="1090"/>
              </a:spcBef>
            </a:pPr>
            <a:r>
              <a:rPr spc="114" dirty="0"/>
              <a:t>Pozycja </a:t>
            </a:r>
            <a:r>
              <a:rPr spc="170" dirty="0"/>
              <a:t>w </a:t>
            </a:r>
            <a:r>
              <a:rPr spc="135" dirty="0"/>
              <a:t>społeczności</a:t>
            </a:r>
            <a:r>
              <a:rPr spc="114" dirty="0"/>
              <a:t> </a:t>
            </a:r>
            <a:r>
              <a:rPr spc="160" dirty="0"/>
              <a:t>akademickiej</a:t>
            </a:r>
          </a:p>
          <a:p>
            <a:pPr marL="2081530" marR="5080" indent="-269875" algn="r">
              <a:lnSpc>
                <a:spcPct val="153500"/>
              </a:lnSpc>
            </a:pPr>
            <a:r>
              <a:rPr spc="130" dirty="0"/>
              <a:t>Niższe</a:t>
            </a:r>
            <a:r>
              <a:rPr spc="55" dirty="0"/>
              <a:t> </a:t>
            </a:r>
            <a:r>
              <a:rPr spc="170" dirty="0"/>
              <a:t>kompetencje </a:t>
            </a:r>
            <a:r>
              <a:rPr spc="95" dirty="0"/>
              <a:t> </a:t>
            </a:r>
            <a:r>
              <a:rPr spc="125" dirty="0"/>
              <a:t>Kraj</a:t>
            </a:r>
            <a:r>
              <a:rPr spc="85" dirty="0"/>
              <a:t> </a:t>
            </a:r>
            <a:r>
              <a:rPr spc="155" dirty="0"/>
              <a:t>pochodzenia</a:t>
            </a:r>
          </a:p>
          <a:p>
            <a:pPr marR="5080" algn="r">
              <a:lnSpc>
                <a:spcPct val="100000"/>
              </a:lnSpc>
              <a:spcBef>
                <a:spcPts val="1090"/>
              </a:spcBef>
            </a:pPr>
            <a:r>
              <a:rPr spc="125" dirty="0"/>
              <a:t>Coś</a:t>
            </a:r>
            <a:r>
              <a:rPr spc="70" dirty="0"/>
              <a:t> </a:t>
            </a:r>
            <a:r>
              <a:rPr spc="150" dirty="0"/>
              <a:t>innego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880391" y="2038276"/>
            <a:ext cx="52514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204" dirty="0">
                <a:solidFill>
                  <a:srgbClr val="FFF4E9"/>
                </a:solidFill>
                <a:latin typeface="Times New Roman"/>
                <a:cs typeface="Times New Roman"/>
              </a:rPr>
              <a:t>4</a:t>
            </a:r>
            <a:r>
              <a:rPr sz="1900" spc="110" dirty="0">
                <a:solidFill>
                  <a:srgbClr val="FFF4E9"/>
                </a:solidFill>
                <a:latin typeface="Times New Roman"/>
                <a:cs typeface="Times New Roman"/>
              </a:rPr>
              <a:t>7</a:t>
            </a:r>
            <a:r>
              <a:rPr sz="1900" spc="155" dirty="0">
                <a:solidFill>
                  <a:srgbClr val="FFF4E9"/>
                </a:solidFill>
                <a:latin typeface="Times New Roman"/>
                <a:cs typeface="Times New Roman"/>
              </a:rPr>
              <a:t>,</a:t>
            </a:r>
            <a:r>
              <a:rPr sz="1900" spc="114" dirty="0">
                <a:solidFill>
                  <a:srgbClr val="FFF4E9"/>
                </a:solidFill>
                <a:latin typeface="Times New Roman"/>
                <a:cs typeface="Times New Roman"/>
              </a:rPr>
              <a:t>7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30823" y="2470382"/>
            <a:ext cx="53022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155" dirty="0">
                <a:solidFill>
                  <a:srgbClr val="FFF4E9"/>
                </a:solidFill>
                <a:latin typeface="Times New Roman"/>
                <a:cs typeface="Times New Roman"/>
              </a:rPr>
              <a:t>2</a:t>
            </a:r>
            <a:r>
              <a:rPr sz="1900" spc="110" dirty="0">
                <a:solidFill>
                  <a:srgbClr val="FFF4E9"/>
                </a:solidFill>
                <a:latin typeface="Times New Roman"/>
                <a:cs typeface="Times New Roman"/>
              </a:rPr>
              <a:t>7</a:t>
            </a:r>
            <a:r>
              <a:rPr sz="1900" spc="155" dirty="0">
                <a:solidFill>
                  <a:srgbClr val="FFF4E9"/>
                </a:solidFill>
                <a:latin typeface="Times New Roman"/>
                <a:cs typeface="Times New Roman"/>
              </a:rPr>
              <a:t>,</a:t>
            </a:r>
            <a:r>
              <a:rPr sz="1900" spc="204" dirty="0">
                <a:solidFill>
                  <a:srgbClr val="FFF4E9"/>
                </a:solidFill>
                <a:latin typeface="Times New Roman"/>
                <a:cs typeface="Times New Roman"/>
              </a:rPr>
              <a:t>8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32570" y="2862218"/>
            <a:ext cx="49530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200" dirty="0">
                <a:solidFill>
                  <a:srgbClr val="FFF4E9"/>
                </a:solidFill>
                <a:latin typeface="Times New Roman"/>
                <a:cs typeface="Times New Roman"/>
              </a:rPr>
              <a:t>1</a:t>
            </a:r>
            <a:r>
              <a:rPr sz="1900" spc="200" dirty="0">
                <a:solidFill>
                  <a:srgbClr val="FFF4E9"/>
                </a:solidFill>
                <a:latin typeface="Times New Roman"/>
                <a:cs typeface="Times New Roman"/>
              </a:rPr>
              <a:t>8</a:t>
            </a:r>
            <a:r>
              <a:rPr sz="1900" spc="155" dirty="0">
                <a:solidFill>
                  <a:srgbClr val="FFF4E9"/>
                </a:solidFill>
                <a:latin typeface="Times New Roman"/>
                <a:cs typeface="Times New Roman"/>
              </a:rPr>
              <a:t>,</a:t>
            </a:r>
            <a:r>
              <a:rPr sz="1900" spc="195" dirty="0">
                <a:solidFill>
                  <a:srgbClr val="FFF4E9"/>
                </a:solidFill>
                <a:latin typeface="Times New Roman"/>
                <a:cs typeface="Times New Roman"/>
              </a:rPr>
              <a:t>5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46842" y="3243733"/>
            <a:ext cx="40640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225" dirty="0">
                <a:solidFill>
                  <a:srgbClr val="FFF4E9"/>
                </a:solidFill>
                <a:latin typeface="Times New Roman"/>
                <a:cs typeface="Times New Roman"/>
              </a:rPr>
              <a:t>9</a:t>
            </a:r>
            <a:r>
              <a:rPr sz="1900" spc="155" dirty="0">
                <a:solidFill>
                  <a:srgbClr val="FFF4E9"/>
                </a:solidFill>
                <a:latin typeface="Times New Roman"/>
                <a:cs typeface="Times New Roman"/>
              </a:rPr>
              <a:t>,</a:t>
            </a:r>
            <a:r>
              <a:rPr sz="1900" spc="229" dirty="0">
                <a:solidFill>
                  <a:srgbClr val="FFF4E9"/>
                </a:solidFill>
                <a:latin typeface="Times New Roman"/>
                <a:cs typeface="Times New Roman"/>
              </a:rPr>
              <a:t>9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38487" y="3633816"/>
            <a:ext cx="44640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204" dirty="0">
                <a:solidFill>
                  <a:srgbClr val="FFF4E9"/>
                </a:solidFill>
                <a:latin typeface="Times New Roman"/>
                <a:cs typeface="Times New Roman"/>
              </a:rPr>
              <a:t>4</a:t>
            </a:r>
            <a:r>
              <a:rPr sz="1900" spc="-200" dirty="0">
                <a:solidFill>
                  <a:srgbClr val="FFF4E9"/>
                </a:solidFill>
                <a:latin typeface="Times New Roman"/>
                <a:cs typeface="Times New Roman"/>
              </a:rPr>
              <a:t>1</a:t>
            </a:r>
            <a:r>
              <a:rPr sz="1900" spc="155" dirty="0">
                <a:solidFill>
                  <a:srgbClr val="FFF4E9"/>
                </a:solidFill>
                <a:latin typeface="Times New Roman"/>
                <a:cs typeface="Times New Roman"/>
              </a:rPr>
              <a:t>,</a:t>
            </a:r>
            <a:r>
              <a:rPr sz="1900" spc="-195" dirty="0">
                <a:solidFill>
                  <a:srgbClr val="FFF4E9"/>
                </a:solidFill>
                <a:latin typeface="Times New Roman"/>
                <a:cs typeface="Times New Roman"/>
              </a:rPr>
              <a:t>1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50115" y="4099428"/>
            <a:ext cx="39941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225" dirty="0">
                <a:solidFill>
                  <a:srgbClr val="FFF4E9"/>
                </a:solidFill>
                <a:latin typeface="Times New Roman"/>
                <a:cs typeface="Times New Roman"/>
              </a:rPr>
              <a:t>9</a:t>
            </a:r>
            <a:r>
              <a:rPr sz="1900" spc="155" dirty="0">
                <a:solidFill>
                  <a:srgbClr val="FFF4E9"/>
                </a:solidFill>
                <a:latin typeface="Times New Roman"/>
                <a:cs typeface="Times New Roman"/>
              </a:rPr>
              <a:t>,</a:t>
            </a:r>
            <a:r>
              <a:rPr sz="1900" spc="175" dirty="0">
                <a:solidFill>
                  <a:srgbClr val="FFF4E9"/>
                </a:solidFill>
                <a:latin typeface="Times New Roman"/>
                <a:cs typeface="Times New Roman"/>
              </a:rPr>
              <a:t>3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629059" y="4509689"/>
            <a:ext cx="495934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200" dirty="0">
                <a:solidFill>
                  <a:srgbClr val="FFF4E9"/>
                </a:solidFill>
                <a:latin typeface="Times New Roman"/>
                <a:cs typeface="Times New Roman"/>
              </a:rPr>
              <a:t>1</a:t>
            </a:r>
            <a:r>
              <a:rPr sz="1900" spc="170" dirty="0">
                <a:solidFill>
                  <a:srgbClr val="FFF4E9"/>
                </a:solidFill>
                <a:latin typeface="Times New Roman"/>
                <a:cs typeface="Times New Roman"/>
              </a:rPr>
              <a:t>3</a:t>
            </a:r>
            <a:r>
              <a:rPr sz="1900" spc="155" dirty="0">
                <a:solidFill>
                  <a:srgbClr val="FFF4E9"/>
                </a:solidFill>
                <a:latin typeface="Times New Roman"/>
                <a:cs typeface="Times New Roman"/>
              </a:rPr>
              <a:t>,</a:t>
            </a:r>
            <a:r>
              <a:rPr sz="1900" spc="229" dirty="0">
                <a:solidFill>
                  <a:srgbClr val="FFF4E9"/>
                </a:solidFill>
                <a:latin typeface="Times New Roman"/>
                <a:cs typeface="Times New Roman"/>
              </a:rPr>
              <a:t>9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80391" y="4883069"/>
            <a:ext cx="52514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204" dirty="0">
                <a:solidFill>
                  <a:srgbClr val="FFF4E9"/>
                </a:solidFill>
                <a:latin typeface="Times New Roman"/>
                <a:cs typeface="Times New Roman"/>
              </a:rPr>
              <a:t>4</a:t>
            </a:r>
            <a:r>
              <a:rPr sz="1900" spc="110" dirty="0">
                <a:solidFill>
                  <a:srgbClr val="FFF4E9"/>
                </a:solidFill>
                <a:latin typeface="Times New Roman"/>
                <a:cs typeface="Times New Roman"/>
              </a:rPr>
              <a:t>7</a:t>
            </a:r>
            <a:r>
              <a:rPr sz="1900" spc="155" dirty="0">
                <a:solidFill>
                  <a:srgbClr val="FFF4E9"/>
                </a:solidFill>
                <a:latin typeface="Times New Roman"/>
                <a:cs typeface="Times New Roman"/>
              </a:rPr>
              <a:t>,</a:t>
            </a:r>
            <a:r>
              <a:rPr sz="1900" spc="114" dirty="0">
                <a:solidFill>
                  <a:srgbClr val="FFF4E9"/>
                </a:solidFill>
                <a:latin typeface="Times New Roman"/>
                <a:cs typeface="Times New Roman"/>
              </a:rPr>
              <a:t>7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706587" y="5288331"/>
            <a:ext cx="502284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200" dirty="0">
                <a:solidFill>
                  <a:srgbClr val="FFF4E9"/>
                </a:solidFill>
                <a:latin typeface="Times New Roman"/>
                <a:cs typeface="Times New Roman"/>
              </a:rPr>
              <a:t>1</a:t>
            </a:r>
            <a:r>
              <a:rPr sz="1900" spc="225" dirty="0">
                <a:solidFill>
                  <a:srgbClr val="FFF4E9"/>
                </a:solidFill>
                <a:latin typeface="Times New Roman"/>
                <a:cs typeface="Times New Roman"/>
              </a:rPr>
              <a:t>6</a:t>
            </a:r>
            <a:r>
              <a:rPr sz="1900" spc="155" dirty="0">
                <a:solidFill>
                  <a:srgbClr val="FFF4E9"/>
                </a:solidFill>
                <a:latin typeface="Times New Roman"/>
                <a:cs typeface="Times New Roman"/>
              </a:rPr>
              <a:t>,</a:t>
            </a:r>
            <a:r>
              <a:rPr sz="1900" spc="229" dirty="0">
                <a:solidFill>
                  <a:srgbClr val="FFF4E9"/>
                </a:solidFill>
                <a:latin typeface="Times New Roman"/>
                <a:cs typeface="Times New Roman"/>
              </a:rPr>
              <a:t>6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365349" y="5591295"/>
            <a:ext cx="531495" cy="78232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50165">
              <a:lnSpc>
                <a:spcPct val="100000"/>
              </a:lnSpc>
              <a:spcBef>
                <a:spcPts val="800"/>
              </a:spcBef>
            </a:pPr>
            <a:r>
              <a:rPr sz="1900" spc="-200" dirty="0">
                <a:solidFill>
                  <a:srgbClr val="FFF4E9"/>
                </a:solidFill>
                <a:latin typeface="Times New Roman"/>
                <a:cs typeface="Times New Roman"/>
              </a:rPr>
              <a:t>1</a:t>
            </a:r>
            <a:r>
              <a:rPr sz="1900" spc="155" dirty="0">
                <a:solidFill>
                  <a:srgbClr val="FFF4E9"/>
                </a:solidFill>
                <a:latin typeface="Times New Roman"/>
                <a:cs typeface="Times New Roman"/>
              </a:rPr>
              <a:t>2,</a:t>
            </a:r>
            <a:r>
              <a:rPr sz="1900" spc="229" dirty="0">
                <a:solidFill>
                  <a:srgbClr val="FFF4E9"/>
                </a:solidFill>
                <a:latin typeface="Times New Roman"/>
                <a:cs typeface="Times New Roman"/>
              </a:rPr>
              <a:t>6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900" spc="165" dirty="0">
                <a:solidFill>
                  <a:srgbClr val="FFF4E9"/>
                </a:solidFill>
                <a:latin typeface="Times New Roman"/>
                <a:cs typeface="Times New Roman"/>
              </a:rPr>
              <a:t>7,9</a:t>
            </a:r>
            <a:endParaRPr sz="1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5129" y="0"/>
            <a:ext cx="9628505" cy="7315200"/>
          </a:xfrm>
          <a:custGeom>
            <a:avLst/>
            <a:gdLst/>
            <a:ahLst/>
            <a:cxnLst/>
            <a:rect l="l" t="t" r="r" b="b"/>
            <a:pathLst>
              <a:path w="9628505" h="7315200">
                <a:moveTo>
                  <a:pt x="0" y="7315200"/>
                </a:moveTo>
                <a:lnTo>
                  <a:pt x="9628470" y="7315200"/>
                </a:lnTo>
                <a:lnTo>
                  <a:pt x="9628470" y="0"/>
                </a:lnTo>
                <a:lnTo>
                  <a:pt x="0" y="0"/>
                </a:lnTo>
                <a:lnTo>
                  <a:pt x="0" y="7315200"/>
                </a:lnTo>
                <a:close/>
              </a:path>
            </a:pathLst>
          </a:custGeom>
          <a:solidFill>
            <a:srgbClr val="FFC6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7591" y="2687340"/>
            <a:ext cx="4368165" cy="127508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>
              <a:lnSpc>
                <a:spcPts val="4800"/>
              </a:lnSpc>
              <a:spcBef>
                <a:spcPts val="459"/>
              </a:spcBef>
            </a:pPr>
            <a:r>
              <a:rPr sz="4200" spc="275" dirty="0">
                <a:solidFill>
                  <a:srgbClr val="372928"/>
                </a:solidFill>
                <a:latin typeface="Times New Roman"/>
                <a:cs typeface="Times New Roman"/>
              </a:rPr>
              <a:t>Kto </a:t>
            </a:r>
            <a:r>
              <a:rPr sz="4200" spc="250" dirty="0">
                <a:solidFill>
                  <a:srgbClr val="372928"/>
                </a:solidFill>
                <a:latin typeface="Times New Roman"/>
                <a:cs typeface="Times New Roman"/>
              </a:rPr>
              <a:t>był</a:t>
            </a:r>
            <a:r>
              <a:rPr sz="4200" spc="30" dirty="0">
                <a:solidFill>
                  <a:srgbClr val="372928"/>
                </a:solidFill>
                <a:latin typeface="Times New Roman"/>
                <a:cs typeface="Times New Roman"/>
              </a:rPr>
              <a:t> </a:t>
            </a:r>
            <a:r>
              <a:rPr sz="4200" spc="350" dirty="0">
                <a:solidFill>
                  <a:srgbClr val="372928"/>
                </a:solidFill>
                <a:latin typeface="Times New Roman"/>
                <a:cs typeface="Times New Roman"/>
              </a:rPr>
              <a:t>obiektem  </a:t>
            </a:r>
            <a:r>
              <a:rPr sz="4200" spc="275" dirty="0">
                <a:solidFill>
                  <a:srgbClr val="372928"/>
                </a:solidFill>
                <a:latin typeface="Times New Roman"/>
                <a:cs typeface="Times New Roman"/>
              </a:rPr>
              <a:t>dyskryminacji?</a:t>
            </a:r>
            <a:endParaRPr sz="4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45575" y="619503"/>
            <a:ext cx="268478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215" dirty="0">
                <a:solidFill>
                  <a:srgbClr val="372928"/>
                </a:solidFill>
                <a:latin typeface="Times New Roman"/>
                <a:cs typeface="Times New Roman"/>
              </a:rPr>
              <a:t>Bezpośredni</a:t>
            </a:r>
            <a:r>
              <a:rPr sz="1700" spc="270" dirty="0">
                <a:solidFill>
                  <a:srgbClr val="372928"/>
                </a:solidFill>
                <a:latin typeface="Times New Roman"/>
                <a:cs typeface="Times New Roman"/>
              </a:rPr>
              <a:t> </a:t>
            </a:r>
            <a:r>
              <a:rPr sz="1700" spc="220" dirty="0">
                <a:solidFill>
                  <a:srgbClr val="372928"/>
                </a:solidFill>
                <a:latin typeface="Times New Roman"/>
                <a:cs typeface="Times New Roman"/>
              </a:rPr>
              <a:t>przełożeni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46995" y="294637"/>
            <a:ext cx="1209675" cy="1209675"/>
          </a:xfrm>
          <a:custGeom>
            <a:avLst/>
            <a:gdLst/>
            <a:ahLst/>
            <a:cxnLst/>
            <a:rect l="l" t="t" r="r" b="b"/>
            <a:pathLst>
              <a:path w="1209675" h="1209675">
                <a:moveTo>
                  <a:pt x="604837" y="1209675"/>
                </a:moveTo>
                <a:lnTo>
                  <a:pt x="557569" y="1207855"/>
                </a:lnTo>
                <a:lnTo>
                  <a:pt x="511297" y="1202485"/>
                </a:lnTo>
                <a:lnTo>
                  <a:pt x="466153" y="1193700"/>
                </a:lnTo>
                <a:lnTo>
                  <a:pt x="422274" y="1181635"/>
                </a:lnTo>
                <a:lnTo>
                  <a:pt x="379793" y="1166422"/>
                </a:lnTo>
                <a:lnTo>
                  <a:pt x="338845" y="1148198"/>
                </a:lnTo>
                <a:lnTo>
                  <a:pt x="299564" y="1127096"/>
                </a:lnTo>
                <a:lnTo>
                  <a:pt x="262085" y="1103252"/>
                </a:lnTo>
                <a:lnTo>
                  <a:pt x="226542" y="1076798"/>
                </a:lnTo>
                <a:lnTo>
                  <a:pt x="193070" y="1047871"/>
                </a:lnTo>
                <a:lnTo>
                  <a:pt x="161803" y="1016604"/>
                </a:lnTo>
                <a:lnTo>
                  <a:pt x="132876" y="983132"/>
                </a:lnTo>
                <a:lnTo>
                  <a:pt x="106422" y="947589"/>
                </a:lnTo>
                <a:lnTo>
                  <a:pt x="82578" y="910110"/>
                </a:lnTo>
                <a:lnTo>
                  <a:pt x="61476" y="870829"/>
                </a:lnTo>
                <a:lnTo>
                  <a:pt x="43252" y="829881"/>
                </a:lnTo>
                <a:lnTo>
                  <a:pt x="28040" y="787400"/>
                </a:lnTo>
                <a:lnTo>
                  <a:pt x="15974" y="743521"/>
                </a:lnTo>
                <a:lnTo>
                  <a:pt x="7189" y="698377"/>
                </a:lnTo>
                <a:lnTo>
                  <a:pt x="1819" y="652105"/>
                </a:lnTo>
                <a:lnTo>
                  <a:pt x="0" y="604837"/>
                </a:lnTo>
                <a:lnTo>
                  <a:pt x="1819" y="557569"/>
                </a:lnTo>
                <a:lnTo>
                  <a:pt x="7189" y="511297"/>
                </a:lnTo>
                <a:lnTo>
                  <a:pt x="15974" y="466153"/>
                </a:lnTo>
                <a:lnTo>
                  <a:pt x="28040" y="422274"/>
                </a:lnTo>
                <a:lnTo>
                  <a:pt x="43252" y="379793"/>
                </a:lnTo>
                <a:lnTo>
                  <a:pt x="61476" y="338845"/>
                </a:lnTo>
                <a:lnTo>
                  <a:pt x="82578" y="299564"/>
                </a:lnTo>
                <a:lnTo>
                  <a:pt x="106422" y="262085"/>
                </a:lnTo>
                <a:lnTo>
                  <a:pt x="132876" y="226542"/>
                </a:lnTo>
                <a:lnTo>
                  <a:pt x="161803" y="193070"/>
                </a:lnTo>
                <a:lnTo>
                  <a:pt x="193070" y="161803"/>
                </a:lnTo>
                <a:lnTo>
                  <a:pt x="226542" y="132876"/>
                </a:lnTo>
                <a:lnTo>
                  <a:pt x="262085" y="106422"/>
                </a:lnTo>
                <a:lnTo>
                  <a:pt x="299564" y="82578"/>
                </a:lnTo>
                <a:lnTo>
                  <a:pt x="338845" y="61476"/>
                </a:lnTo>
                <a:lnTo>
                  <a:pt x="379793" y="43252"/>
                </a:lnTo>
                <a:lnTo>
                  <a:pt x="422274" y="28040"/>
                </a:lnTo>
                <a:lnTo>
                  <a:pt x="466153" y="15974"/>
                </a:lnTo>
                <a:lnTo>
                  <a:pt x="511297" y="7189"/>
                </a:lnTo>
                <a:lnTo>
                  <a:pt x="557569" y="1819"/>
                </a:lnTo>
                <a:lnTo>
                  <a:pt x="604837" y="0"/>
                </a:lnTo>
                <a:lnTo>
                  <a:pt x="652105" y="1819"/>
                </a:lnTo>
                <a:lnTo>
                  <a:pt x="698377" y="7189"/>
                </a:lnTo>
                <a:lnTo>
                  <a:pt x="743521" y="15974"/>
                </a:lnTo>
                <a:lnTo>
                  <a:pt x="787400" y="28040"/>
                </a:lnTo>
                <a:lnTo>
                  <a:pt x="829881" y="43252"/>
                </a:lnTo>
                <a:lnTo>
                  <a:pt x="870829" y="61476"/>
                </a:lnTo>
                <a:lnTo>
                  <a:pt x="910110" y="82578"/>
                </a:lnTo>
                <a:lnTo>
                  <a:pt x="947589" y="106422"/>
                </a:lnTo>
                <a:lnTo>
                  <a:pt x="983132" y="132876"/>
                </a:lnTo>
                <a:lnTo>
                  <a:pt x="1016604" y="161803"/>
                </a:lnTo>
                <a:lnTo>
                  <a:pt x="1047871" y="193070"/>
                </a:lnTo>
                <a:lnTo>
                  <a:pt x="1076798" y="226542"/>
                </a:lnTo>
                <a:lnTo>
                  <a:pt x="1103252" y="262085"/>
                </a:lnTo>
                <a:lnTo>
                  <a:pt x="1127096" y="299564"/>
                </a:lnTo>
                <a:lnTo>
                  <a:pt x="1148198" y="338845"/>
                </a:lnTo>
                <a:lnTo>
                  <a:pt x="1166422" y="379793"/>
                </a:lnTo>
                <a:lnTo>
                  <a:pt x="1181635" y="422274"/>
                </a:lnTo>
                <a:lnTo>
                  <a:pt x="1193700" y="466153"/>
                </a:lnTo>
                <a:lnTo>
                  <a:pt x="1202485" y="511297"/>
                </a:lnTo>
                <a:lnTo>
                  <a:pt x="1207855" y="557569"/>
                </a:lnTo>
                <a:lnTo>
                  <a:pt x="1209675" y="604837"/>
                </a:lnTo>
                <a:lnTo>
                  <a:pt x="1207855" y="652105"/>
                </a:lnTo>
                <a:lnTo>
                  <a:pt x="1202485" y="698377"/>
                </a:lnTo>
                <a:lnTo>
                  <a:pt x="1193700" y="743521"/>
                </a:lnTo>
                <a:lnTo>
                  <a:pt x="1181635" y="787400"/>
                </a:lnTo>
                <a:lnTo>
                  <a:pt x="1166422" y="829881"/>
                </a:lnTo>
                <a:lnTo>
                  <a:pt x="1148198" y="870829"/>
                </a:lnTo>
                <a:lnTo>
                  <a:pt x="1127096" y="910110"/>
                </a:lnTo>
                <a:lnTo>
                  <a:pt x="1103252" y="947589"/>
                </a:lnTo>
                <a:lnTo>
                  <a:pt x="1076798" y="983132"/>
                </a:lnTo>
                <a:lnTo>
                  <a:pt x="1047871" y="1016604"/>
                </a:lnTo>
                <a:lnTo>
                  <a:pt x="1016604" y="1047871"/>
                </a:lnTo>
                <a:lnTo>
                  <a:pt x="983132" y="1076798"/>
                </a:lnTo>
                <a:lnTo>
                  <a:pt x="947589" y="1103252"/>
                </a:lnTo>
                <a:lnTo>
                  <a:pt x="910110" y="1127096"/>
                </a:lnTo>
                <a:lnTo>
                  <a:pt x="870829" y="1148198"/>
                </a:lnTo>
                <a:lnTo>
                  <a:pt x="829881" y="1166422"/>
                </a:lnTo>
                <a:lnTo>
                  <a:pt x="787400" y="1181635"/>
                </a:lnTo>
                <a:lnTo>
                  <a:pt x="743521" y="1193700"/>
                </a:lnTo>
                <a:lnTo>
                  <a:pt x="698377" y="1202485"/>
                </a:lnTo>
                <a:lnTo>
                  <a:pt x="652105" y="1207855"/>
                </a:lnTo>
                <a:lnTo>
                  <a:pt x="604837" y="1209675"/>
                </a:lnTo>
                <a:close/>
              </a:path>
            </a:pathLst>
          </a:custGeom>
          <a:solidFill>
            <a:srgbClr val="3729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245575" y="2136847"/>
            <a:ext cx="120396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190" dirty="0">
                <a:solidFill>
                  <a:srgbClr val="372928"/>
                </a:solidFill>
                <a:latin typeface="Times New Roman"/>
                <a:cs typeface="Times New Roman"/>
              </a:rPr>
              <a:t>P</a:t>
            </a:r>
            <a:r>
              <a:rPr sz="1700" spc="200" dirty="0">
                <a:solidFill>
                  <a:srgbClr val="372928"/>
                </a:solidFill>
                <a:latin typeface="Times New Roman"/>
                <a:cs typeface="Times New Roman"/>
              </a:rPr>
              <a:t>o</a:t>
            </a:r>
            <a:r>
              <a:rPr sz="1700" spc="245" dirty="0">
                <a:solidFill>
                  <a:srgbClr val="372928"/>
                </a:solidFill>
                <a:latin typeface="Times New Roman"/>
                <a:cs typeface="Times New Roman"/>
              </a:rPr>
              <a:t>d</a:t>
            </a:r>
            <a:r>
              <a:rPr sz="1700" spc="250" dirty="0">
                <a:solidFill>
                  <a:srgbClr val="372928"/>
                </a:solidFill>
                <a:latin typeface="Times New Roman"/>
                <a:cs typeface="Times New Roman"/>
              </a:rPr>
              <a:t>w</a:t>
            </a:r>
            <a:r>
              <a:rPr sz="1700" spc="180" dirty="0">
                <a:solidFill>
                  <a:srgbClr val="372928"/>
                </a:solidFill>
                <a:latin typeface="Times New Roman"/>
                <a:cs typeface="Times New Roman"/>
              </a:rPr>
              <a:t>ł</a:t>
            </a:r>
            <a:r>
              <a:rPr sz="1700" spc="300" dirty="0">
                <a:solidFill>
                  <a:srgbClr val="372928"/>
                </a:solidFill>
                <a:latin typeface="Times New Roman"/>
                <a:cs typeface="Times New Roman"/>
              </a:rPr>
              <a:t>a</a:t>
            </a:r>
            <a:r>
              <a:rPr sz="1700" spc="245" dirty="0">
                <a:solidFill>
                  <a:srgbClr val="372928"/>
                </a:solidFill>
                <a:latin typeface="Times New Roman"/>
                <a:cs typeface="Times New Roman"/>
              </a:rPr>
              <a:t>d</a:t>
            </a:r>
            <a:r>
              <a:rPr sz="1700" spc="295" dirty="0">
                <a:solidFill>
                  <a:srgbClr val="372928"/>
                </a:solidFill>
                <a:latin typeface="Times New Roman"/>
                <a:cs typeface="Times New Roman"/>
              </a:rPr>
              <a:t>n</a:t>
            </a:r>
            <a:r>
              <a:rPr sz="1700" spc="80" dirty="0">
                <a:solidFill>
                  <a:srgbClr val="372928"/>
                </a:solidFill>
                <a:latin typeface="Times New Roman"/>
                <a:cs typeface="Times New Roman"/>
              </a:rPr>
              <a:t>i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916698" y="1682440"/>
            <a:ext cx="1209675" cy="1209675"/>
          </a:xfrm>
          <a:custGeom>
            <a:avLst/>
            <a:gdLst/>
            <a:ahLst/>
            <a:cxnLst/>
            <a:rect l="l" t="t" r="r" b="b"/>
            <a:pathLst>
              <a:path w="1209675" h="1209675">
                <a:moveTo>
                  <a:pt x="604837" y="1209675"/>
                </a:moveTo>
                <a:lnTo>
                  <a:pt x="557569" y="1207855"/>
                </a:lnTo>
                <a:lnTo>
                  <a:pt x="511297" y="1202485"/>
                </a:lnTo>
                <a:lnTo>
                  <a:pt x="466153" y="1193700"/>
                </a:lnTo>
                <a:lnTo>
                  <a:pt x="422274" y="1181635"/>
                </a:lnTo>
                <a:lnTo>
                  <a:pt x="379793" y="1166422"/>
                </a:lnTo>
                <a:lnTo>
                  <a:pt x="338845" y="1148198"/>
                </a:lnTo>
                <a:lnTo>
                  <a:pt x="299564" y="1127096"/>
                </a:lnTo>
                <a:lnTo>
                  <a:pt x="262085" y="1103252"/>
                </a:lnTo>
                <a:lnTo>
                  <a:pt x="226542" y="1076798"/>
                </a:lnTo>
                <a:lnTo>
                  <a:pt x="193070" y="1047871"/>
                </a:lnTo>
                <a:lnTo>
                  <a:pt x="161803" y="1016604"/>
                </a:lnTo>
                <a:lnTo>
                  <a:pt x="132876" y="983132"/>
                </a:lnTo>
                <a:lnTo>
                  <a:pt x="106422" y="947589"/>
                </a:lnTo>
                <a:lnTo>
                  <a:pt x="82578" y="910110"/>
                </a:lnTo>
                <a:lnTo>
                  <a:pt x="61476" y="870829"/>
                </a:lnTo>
                <a:lnTo>
                  <a:pt x="43252" y="829881"/>
                </a:lnTo>
                <a:lnTo>
                  <a:pt x="28040" y="787400"/>
                </a:lnTo>
                <a:lnTo>
                  <a:pt x="15974" y="743521"/>
                </a:lnTo>
                <a:lnTo>
                  <a:pt x="7189" y="698377"/>
                </a:lnTo>
                <a:lnTo>
                  <a:pt x="1819" y="652105"/>
                </a:lnTo>
                <a:lnTo>
                  <a:pt x="0" y="604837"/>
                </a:lnTo>
                <a:lnTo>
                  <a:pt x="1819" y="557569"/>
                </a:lnTo>
                <a:lnTo>
                  <a:pt x="7189" y="511297"/>
                </a:lnTo>
                <a:lnTo>
                  <a:pt x="15974" y="466153"/>
                </a:lnTo>
                <a:lnTo>
                  <a:pt x="28040" y="422274"/>
                </a:lnTo>
                <a:lnTo>
                  <a:pt x="43252" y="379793"/>
                </a:lnTo>
                <a:lnTo>
                  <a:pt x="61476" y="338845"/>
                </a:lnTo>
                <a:lnTo>
                  <a:pt x="82578" y="299564"/>
                </a:lnTo>
                <a:lnTo>
                  <a:pt x="106422" y="262085"/>
                </a:lnTo>
                <a:lnTo>
                  <a:pt x="132876" y="226542"/>
                </a:lnTo>
                <a:lnTo>
                  <a:pt x="161803" y="193070"/>
                </a:lnTo>
                <a:lnTo>
                  <a:pt x="193070" y="161803"/>
                </a:lnTo>
                <a:lnTo>
                  <a:pt x="226542" y="132876"/>
                </a:lnTo>
                <a:lnTo>
                  <a:pt x="262085" y="106422"/>
                </a:lnTo>
                <a:lnTo>
                  <a:pt x="299564" y="82578"/>
                </a:lnTo>
                <a:lnTo>
                  <a:pt x="338845" y="61476"/>
                </a:lnTo>
                <a:lnTo>
                  <a:pt x="379793" y="43252"/>
                </a:lnTo>
                <a:lnTo>
                  <a:pt x="422274" y="28040"/>
                </a:lnTo>
                <a:lnTo>
                  <a:pt x="466153" y="15974"/>
                </a:lnTo>
                <a:lnTo>
                  <a:pt x="511297" y="7189"/>
                </a:lnTo>
                <a:lnTo>
                  <a:pt x="557569" y="1819"/>
                </a:lnTo>
                <a:lnTo>
                  <a:pt x="604837" y="0"/>
                </a:lnTo>
                <a:lnTo>
                  <a:pt x="652105" y="1819"/>
                </a:lnTo>
                <a:lnTo>
                  <a:pt x="698377" y="7189"/>
                </a:lnTo>
                <a:lnTo>
                  <a:pt x="743521" y="15974"/>
                </a:lnTo>
                <a:lnTo>
                  <a:pt x="787400" y="28040"/>
                </a:lnTo>
                <a:lnTo>
                  <a:pt x="829881" y="43252"/>
                </a:lnTo>
                <a:lnTo>
                  <a:pt x="870829" y="61476"/>
                </a:lnTo>
                <a:lnTo>
                  <a:pt x="910110" y="82578"/>
                </a:lnTo>
                <a:lnTo>
                  <a:pt x="947589" y="106422"/>
                </a:lnTo>
                <a:lnTo>
                  <a:pt x="983132" y="132876"/>
                </a:lnTo>
                <a:lnTo>
                  <a:pt x="1016604" y="161803"/>
                </a:lnTo>
                <a:lnTo>
                  <a:pt x="1047871" y="193070"/>
                </a:lnTo>
                <a:lnTo>
                  <a:pt x="1076798" y="226542"/>
                </a:lnTo>
                <a:lnTo>
                  <a:pt x="1103252" y="262085"/>
                </a:lnTo>
                <a:lnTo>
                  <a:pt x="1127096" y="299564"/>
                </a:lnTo>
                <a:lnTo>
                  <a:pt x="1148198" y="338845"/>
                </a:lnTo>
                <a:lnTo>
                  <a:pt x="1166422" y="379793"/>
                </a:lnTo>
                <a:lnTo>
                  <a:pt x="1181635" y="422274"/>
                </a:lnTo>
                <a:lnTo>
                  <a:pt x="1193700" y="466153"/>
                </a:lnTo>
                <a:lnTo>
                  <a:pt x="1202485" y="511297"/>
                </a:lnTo>
                <a:lnTo>
                  <a:pt x="1207855" y="557569"/>
                </a:lnTo>
                <a:lnTo>
                  <a:pt x="1209675" y="604837"/>
                </a:lnTo>
                <a:lnTo>
                  <a:pt x="1207855" y="652105"/>
                </a:lnTo>
                <a:lnTo>
                  <a:pt x="1202485" y="698377"/>
                </a:lnTo>
                <a:lnTo>
                  <a:pt x="1193700" y="743521"/>
                </a:lnTo>
                <a:lnTo>
                  <a:pt x="1181635" y="787400"/>
                </a:lnTo>
                <a:lnTo>
                  <a:pt x="1166422" y="829881"/>
                </a:lnTo>
                <a:lnTo>
                  <a:pt x="1148198" y="870829"/>
                </a:lnTo>
                <a:lnTo>
                  <a:pt x="1127096" y="910110"/>
                </a:lnTo>
                <a:lnTo>
                  <a:pt x="1103252" y="947589"/>
                </a:lnTo>
                <a:lnTo>
                  <a:pt x="1076798" y="983132"/>
                </a:lnTo>
                <a:lnTo>
                  <a:pt x="1047871" y="1016604"/>
                </a:lnTo>
                <a:lnTo>
                  <a:pt x="1016604" y="1047871"/>
                </a:lnTo>
                <a:lnTo>
                  <a:pt x="983132" y="1076798"/>
                </a:lnTo>
                <a:lnTo>
                  <a:pt x="947589" y="1103252"/>
                </a:lnTo>
                <a:lnTo>
                  <a:pt x="910110" y="1127096"/>
                </a:lnTo>
                <a:lnTo>
                  <a:pt x="870829" y="1148198"/>
                </a:lnTo>
                <a:lnTo>
                  <a:pt x="829881" y="1166422"/>
                </a:lnTo>
                <a:lnTo>
                  <a:pt x="787400" y="1181635"/>
                </a:lnTo>
                <a:lnTo>
                  <a:pt x="743521" y="1193700"/>
                </a:lnTo>
                <a:lnTo>
                  <a:pt x="698377" y="1202485"/>
                </a:lnTo>
                <a:lnTo>
                  <a:pt x="652105" y="1207855"/>
                </a:lnTo>
                <a:lnTo>
                  <a:pt x="604837" y="1209675"/>
                </a:lnTo>
                <a:close/>
              </a:path>
            </a:pathLst>
          </a:custGeom>
          <a:solidFill>
            <a:srgbClr val="3729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245575" y="3635390"/>
            <a:ext cx="100266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120" dirty="0">
                <a:solidFill>
                  <a:srgbClr val="372928"/>
                </a:solidFill>
                <a:latin typeface="Times New Roman"/>
                <a:cs typeface="Times New Roman"/>
              </a:rPr>
              <a:t>S</a:t>
            </a:r>
            <a:r>
              <a:rPr sz="1700" spc="305" dirty="0">
                <a:solidFill>
                  <a:srgbClr val="372928"/>
                </a:solidFill>
                <a:latin typeface="Times New Roman"/>
                <a:cs typeface="Times New Roman"/>
              </a:rPr>
              <a:t>t</a:t>
            </a:r>
            <a:r>
              <a:rPr sz="1700" spc="220" dirty="0">
                <a:solidFill>
                  <a:srgbClr val="372928"/>
                </a:solidFill>
                <a:latin typeface="Times New Roman"/>
                <a:cs typeface="Times New Roman"/>
              </a:rPr>
              <a:t>u</a:t>
            </a:r>
            <a:r>
              <a:rPr sz="1700" spc="245" dirty="0">
                <a:solidFill>
                  <a:srgbClr val="372928"/>
                </a:solidFill>
                <a:latin typeface="Times New Roman"/>
                <a:cs typeface="Times New Roman"/>
              </a:rPr>
              <a:t>d</a:t>
            </a:r>
            <a:r>
              <a:rPr sz="1700" spc="254" dirty="0">
                <a:solidFill>
                  <a:srgbClr val="372928"/>
                </a:solidFill>
                <a:latin typeface="Times New Roman"/>
                <a:cs typeface="Times New Roman"/>
              </a:rPr>
              <a:t>e</a:t>
            </a:r>
            <a:r>
              <a:rPr sz="1700" spc="295" dirty="0">
                <a:solidFill>
                  <a:srgbClr val="372928"/>
                </a:solidFill>
                <a:latin typeface="Times New Roman"/>
                <a:cs typeface="Times New Roman"/>
              </a:rPr>
              <a:t>n</a:t>
            </a:r>
            <a:r>
              <a:rPr sz="1700" spc="200" dirty="0">
                <a:solidFill>
                  <a:srgbClr val="372928"/>
                </a:solidFill>
                <a:latin typeface="Times New Roman"/>
                <a:cs typeface="Times New Roman"/>
              </a:rPr>
              <a:t>c</a:t>
            </a:r>
            <a:r>
              <a:rPr sz="1700" spc="80" dirty="0">
                <a:solidFill>
                  <a:srgbClr val="372928"/>
                </a:solidFill>
                <a:latin typeface="Times New Roman"/>
                <a:cs typeface="Times New Roman"/>
              </a:rPr>
              <a:t>i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876800" y="3180983"/>
            <a:ext cx="1209675" cy="1209675"/>
          </a:xfrm>
          <a:custGeom>
            <a:avLst/>
            <a:gdLst/>
            <a:ahLst/>
            <a:cxnLst/>
            <a:rect l="l" t="t" r="r" b="b"/>
            <a:pathLst>
              <a:path w="1209675" h="1209675">
                <a:moveTo>
                  <a:pt x="604837" y="1209675"/>
                </a:moveTo>
                <a:lnTo>
                  <a:pt x="557569" y="1207855"/>
                </a:lnTo>
                <a:lnTo>
                  <a:pt x="511297" y="1202485"/>
                </a:lnTo>
                <a:lnTo>
                  <a:pt x="466153" y="1193700"/>
                </a:lnTo>
                <a:lnTo>
                  <a:pt x="422274" y="1181635"/>
                </a:lnTo>
                <a:lnTo>
                  <a:pt x="379793" y="1166422"/>
                </a:lnTo>
                <a:lnTo>
                  <a:pt x="338845" y="1148198"/>
                </a:lnTo>
                <a:lnTo>
                  <a:pt x="299564" y="1127096"/>
                </a:lnTo>
                <a:lnTo>
                  <a:pt x="262085" y="1103252"/>
                </a:lnTo>
                <a:lnTo>
                  <a:pt x="226542" y="1076798"/>
                </a:lnTo>
                <a:lnTo>
                  <a:pt x="193070" y="1047871"/>
                </a:lnTo>
                <a:lnTo>
                  <a:pt x="161803" y="1016604"/>
                </a:lnTo>
                <a:lnTo>
                  <a:pt x="132876" y="983132"/>
                </a:lnTo>
                <a:lnTo>
                  <a:pt x="106422" y="947589"/>
                </a:lnTo>
                <a:lnTo>
                  <a:pt x="82578" y="910110"/>
                </a:lnTo>
                <a:lnTo>
                  <a:pt x="61476" y="870829"/>
                </a:lnTo>
                <a:lnTo>
                  <a:pt x="43252" y="829881"/>
                </a:lnTo>
                <a:lnTo>
                  <a:pt x="28040" y="787400"/>
                </a:lnTo>
                <a:lnTo>
                  <a:pt x="15974" y="743521"/>
                </a:lnTo>
                <a:lnTo>
                  <a:pt x="7189" y="698377"/>
                </a:lnTo>
                <a:lnTo>
                  <a:pt x="1819" y="652105"/>
                </a:lnTo>
                <a:lnTo>
                  <a:pt x="0" y="604837"/>
                </a:lnTo>
                <a:lnTo>
                  <a:pt x="1819" y="557569"/>
                </a:lnTo>
                <a:lnTo>
                  <a:pt x="7189" y="511297"/>
                </a:lnTo>
                <a:lnTo>
                  <a:pt x="15974" y="466153"/>
                </a:lnTo>
                <a:lnTo>
                  <a:pt x="28040" y="422274"/>
                </a:lnTo>
                <a:lnTo>
                  <a:pt x="43252" y="379793"/>
                </a:lnTo>
                <a:lnTo>
                  <a:pt x="61476" y="338845"/>
                </a:lnTo>
                <a:lnTo>
                  <a:pt x="82578" y="299564"/>
                </a:lnTo>
                <a:lnTo>
                  <a:pt x="106422" y="262085"/>
                </a:lnTo>
                <a:lnTo>
                  <a:pt x="132876" y="226542"/>
                </a:lnTo>
                <a:lnTo>
                  <a:pt x="161803" y="193070"/>
                </a:lnTo>
                <a:lnTo>
                  <a:pt x="193070" y="161803"/>
                </a:lnTo>
                <a:lnTo>
                  <a:pt x="226542" y="132876"/>
                </a:lnTo>
                <a:lnTo>
                  <a:pt x="262085" y="106422"/>
                </a:lnTo>
                <a:lnTo>
                  <a:pt x="299564" y="82578"/>
                </a:lnTo>
                <a:lnTo>
                  <a:pt x="338845" y="61476"/>
                </a:lnTo>
                <a:lnTo>
                  <a:pt x="379793" y="43252"/>
                </a:lnTo>
                <a:lnTo>
                  <a:pt x="422274" y="28040"/>
                </a:lnTo>
                <a:lnTo>
                  <a:pt x="466153" y="15974"/>
                </a:lnTo>
                <a:lnTo>
                  <a:pt x="511297" y="7189"/>
                </a:lnTo>
                <a:lnTo>
                  <a:pt x="557569" y="1819"/>
                </a:lnTo>
                <a:lnTo>
                  <a:pt x="604837" y="0"/>
                </a:lnTo>
                <a:lnTo>
                  <a:pt x="652105" y="1819"/>
                </a:lnTo>
                <a:lnTo>
                  <a:pt x="698377" y="7189"/>
                </a:lnTo>
                <a:lnTo>
                  <a:pt x="743521" y="15974"/>
                </a:lnTo>
                <a:lnTo>
                  <a:pt x="787400" y="28040"/>
                </a:lnTo>
                <a:lnTo>
                  <a:pt x="829881" y="43252"/>
                </a:lnTo>
                <a:lnTo>
                  <a:pt x="870829" y="61476"/>
                </a:lnTo>
                <a:lnTo>
                  <a:pt x="910110" y="82578"/>
                </a:lnTo>
                <a:lnTo>
                  <a:pt x="947589" y="106422"/>
                </a:lnTo>
                <a:lnTo>
                  <a:pt x="983132" y="132876"/>
                </a:lnTo>
                <a:lnTo>
                  <a:pt x="1016604" y="161803"/>
                </a:lnTo>
                <a:lnTo>
                  <a:pt x="1047871" y="193070"/>
                </a:lnTo>
                <a:lnTo>
                  <a:pt x="1076798" y="226542"/>
                </a:lnTo>
                <a:lnTo>
                  <a:pt x="1103252" y="262085"/>
                </a:lnTo>
                <a:lnTo>
                  <a:pt x="1127096" y="299564"/>
                </a:lnTo>
                <a:lnTo>
                  <a:pt x="1148198" y="338845"/>
                </a:lnTo>
                <a:lnTo>
                  <a:pt x="1166422" y="379793"/>
                </a:lnTo>
                <a:lnTo>
                  <a:pt x="1181635" y="422274"/>
                </a:lnTo>
                <a:lnTo>
                  <a:pt x="1193700" y="466153"/>
                </a:lnTo>
                <a:lnTo>
                  <a:pt x="1202485" y="511297"/>
                </a:lnTo>
                <a:lnTo>
                  <a:pt x="1207855" y="557569"/>
                </a:lnTo>
                <a:lnTo>
                  <a:pt x="1209675" y="604837"/>
                </a:lnTo>
                <a:lnTo>
                  <a:pt x="1207855" y="652105"/>
                </a:lnTo>
                <a:lnTo>
                  <a:pt x="1202485" y="698377"/>
                </a:lnTo>
                <a:lnTo>
                  <a:pt x="1193700" y="743521"/>
                </a:lnTo>
                <a:lnTo>
                  <a:pt x="1181635" y="787400"/>
                </a:lnTo>
                <a:lnTo>
                  <a:pt x="1166422" y="829881"/>
                </a:lnTo>
                <a:lnTo>
                  <a:pt x="1148198" y="870829"/>
                </a:lnTo>
                <a:lnTo>
                  <a:pt x="1127096" y="910110"/>
                </a:lnTo>
                <a:lnTo>
                  <a:pt x="1103252" y="947589"/>
                </a:lnTo>
                <a:lnTo>
                  <a:pt x="1076798" y="983132"/>
                </a:lnTo>
                <a:lnTo>
                  <a:pt x="1047871" y="1016604"/>
                </a:lnTo>
                <a:lnTo>
                  <a:pt x="1016604" y="1047871"/>
                </a:lnTo>
                <a:lnTo>
                  <a:pt x="983132" y="1076798"/>
                </a:lnTo>
                <a:lnTo>
                  <a:pt x="947589" y="1103252"/>
                </a:lnTo>
                <a:lnTo>
                  <a:pt x="910110" y="1127096"/>
                </a:lnTo>
                <a:lnTo>
                  <a:pt x="870829" y="1148198"/>
                </a:lnTo>
                <a:lnTo>
                  <a:pt x="829881" y="1166422"/>
                </a:lnTo>
                <a:lnTo>
                  <a:pt x="787400" y="1181635"/>
                </a:lnTo>
                <a:lnTo>
                  <a:pt x="743521" y="1193700"/>
                </a:lnTo>
                <a:lnTo>
                  <a:pt x="698377" y="1202485"/>
                </a:lnTo>
                <a:lnTo>
                  <a:pt x="652105" y="1207855"/>
                </a:lnTo>
                <a:lnTo>
                  <a:pt x="604837" y="1209675"/>
                </a:lnTo>
                <a:close/>
              </a:path>
            </a:pathLst>
          </a:custGeom>
          <a:solidFill>
            <a:srgbClr val="3729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125730" cy="7315200"/>
          </a:xfrm>
          <a:custGeom>
            <a:avLst/>
            <a:gdLst/>
            <a:ahLst/>
            <a:cxnLst/>
            <a:rect l="l" t="t" r="r" b="b"/>
            <a:pathLst>
              <a:path w="125730" h="7315200">
                <a:moveTo>
                  <a:pt x="0" y="7315200"/>
                </a:moveTo>
                <a:lnTo>
                  <a:pt x="0" y="0"/>
                </a:lnTo>
                <a:lnTo>
                  <a:pt x="125129" y="0"/>
                </a:lnTo>
                <a:lnTo>
                  <a:pt x="125129" y="7315200"/>
                </a:lnTo>
                <a:lnTo>
                  <a:pt x="0" y="7315200"/>
                </a:lnTo>
                <a:close/>
              </a:path>
            </a:pathLst>
          </a:custGeom>
          <a:solidFill>
            <a:srgbClr val="3729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67838" y="4665116"/>
            <a:ext cx="1171575" cy="1171575"/>
          </a:xfrm>
          <a:custGeom>
            <a:avLst/>
            <a:gdLst/>
            <a:ahLst/>
            <a:cxnLst/>
            <a:rect l="l" t="t" r="r" b="b"/>
            <a:pathLst>
              <a:path w="1171575" h="1171575">
                <a:moveTo>
                  <a:pt x="585787" y="1171574"/>
                </a:moveTo>
                <a:lnTo>
                  <a:pt x="537743" y="1169633"/>
                </a:lnTo>
                <a:lnTo>
                  <a:pt x="490769" y="1163907"/>
                </a:lnTo>
                <a:lnTo>
                  <a:pt x="445016" y="1154550"/>
                </a:lnTo>
                <a:lnTo>
                  <a:pt x="400633" y="1141711"/>
                </a:lnTo>
                <a:lnTo>
                  <a:pt x="357772" y="1125540"/>
                </a:lnTo>
                <a:lnTo>
                  <a:pt x="316584" y="1106190"/>
                </a:lnTo>
                <a:lnTo>
                  <a:pt x="277219" y="1083810"/>
                </a:lnTo>
                <a:lnTo>
                  <a:pt x="239829" y="1058551"/>
                </a:lnTo>
                <a:lnTo>
                  <a:pt x="204563" y="1030565"/>
                </a:lnTo>
                <a:lnTo>
                  <a:pt x="171573" y="1000001"/>
                </a:lnTo>
                <a:lnTo>
                  <a:pt x="141009" y="967011"/>
                </a:lnTo>
                <a:lnTo>
                  <a:pt x="113023" y="931745"/>
                </a:lnTo>
                <a:lnTo>
                  <a:pt x="87764" y="894355"/>
                </a:lnTo>
                <a:lnTo>
                  <a:pt x="65384" y="854990"/>
                </a:lnTo>
                <a:lnTo>
                  <a:pt x="46034" y="813802"/>
                </a:lnTo>
                <a:lnTo>
                  <a:pt x="29863" y="770941"/>
                </a:lnTo>
                <a:lnTo>
                  <a:pt x="17024" y="726558"/>
                </a:lnTo>
                <a:lnTo>
                  <a:pt x="7666" y="680805"/>
                </a:lnTo>
                <a:lnTo>
                  <a:pt x="1941" y="633831"/>
                </a:lnTo>
                <a:lnTo>
                  <a:pt x="0" y="585787"/>
                </a:lnTo>
                <a:lnTo>
                  <a:pt x="1941" y="537743"/>
                </a:lnTo>
                <a:lnTo>
                  <a:pt x="7666" y="490769"/>
                </a:lnTo>
                <a:lnTo>
                  <a:pt x="17024" y="445016"/>
                </a:lnTo>
                <a:lnTo>
                  <a:pt x="29863" y="400633"/>
                </a:lnTo>
                <a:lnTo>
                  <a:pt x="46034" y="357772"/>
                </a:lnTo>
                <a:lnTo>
                  <a:pt x="65384" y="316584"/>
                </a:lnTo>
                <a:lnTo>
                  <a:pt x="87764" y="277219"/>
                </a:lnTo>
                <a:lnTo>
                  <a:pt x="113023" y="239829"/>
                </a:lnTo>
                <a:lnTo>
                  <a:pt x="141009" y="204563"/>
                </a:lnTo>
                <a:lnTo>
                  <a:pt x="171573" y="171573"/>
                </a:lnTo>
                <a:lnTo>
                  <a:pt x="204563" y="141009"/>
                </a:lnTo>
                <a:lnTo>
                  <a:pt x="239829" y="113023"/>
                </a:lnTo>
                <a:lnTo>
                  <a:pt x="277219" y="87764"/>
                </a:lnTo>
                <a:lnTo>
                  <a:pt x="316584" y="65384"/>
                </a:lnTo>
                <a:lnTo>
                  <a:pt x="357772" y="46034"/>
                </a:lnTo>
                <a:lnTo>
                  <a:pt x="400633" y="29863"/>
                </a:lnTo>
                <a:lnTo>
                  <a:pt x="445016" y="17024"/>
                </a:lnTo>
                <a:lnTo>
                  <a:pt x="490769" y="7666"/>
                </a:lnTo>
                <a:lnTo>
                  <a:pt x="537743" y="1941"/>
                </a:lnTo>
                <a:lnTo>
                  <a:pt x="585787" y="0"/>
                </a:lnTo>
                <a:lnTo>
                  <a:pt x="633831" y="1941"/>
                </a:lnTo>
                <a:lnTo>
                  <a:pt x="680805" y="7666"/>
                </a:lnTo>
                <a:lnTo>
                  <a:pt x="726558" y="17024"/>
                </a:lnTo>
                <a:lnTo>
                  <a:pt x="770941" y="29863"/>
                </a:lnTo>
                <a:lnTo>
                  <a:pt x="813802" y="46034"/>
                </a:lnTo>
                <a:lnTo>
                  <a:pt x="854990" y="65384"/>
                </a:lnTo>
                <a:lnTo>
                  <a:pt x="894355" y="87764"/>
                </a:lnTo>
                <a:lnTo>
                  <a:pt x="931745" y="113023"/>
                </a:lnTo>
                <a:lnTo>
                  <a:pt x="967011" y="141009"/>
                </a:lnTo>
                <a:lnTo>
                  <a:pt x="1000001" y="171573"/>
                </a:lnTo>
                <a:lnTo>
                  <a:pt x="1030565" y="204563"/>
                </a:lnTo>
                <a:lnTo>
                  <a:pt x="1058551" y="239829"/>
                </a:lnTo>
                <a:lnTo>
                  <a:pt x="1083810" y="277219"/>
                </a:lnTo>
                <a:lnTo>
                  <a:pt x="1106190" y="316584"/>
                </a:lnTo>
                <a:lnTo>
                  <a:pt x="1125540" y="357772"/>
                </a:lnTo>
                <a:lnTo>
                  <a:pt x="1141711" y="400633"/>
                </a:lnTo>
                <a:lnTo>
                  <a:pt x="1154550" y="445016"/>
                </a:lnTo>
                <a:lnTo>
                  <a:pt x="1163907" y="490769"/>
                </a:lnTo>
                <a:lnTo>
                  <a:pt x="1169633" y="537743"/>
                </a:lnTo>
                <a:lnTo>
                  <a:pt x="1171574" y="585787"/>
                </a:lnTo>
                <a:lnTo>
                  <a:pt x="1169633" y="633831"/>
                </a:lnTo>
                <a:lnTo>
                  <a:pt x="1163907" y="680805"/>
                </a:lnTo>
                <a:lnTo>
                  <a:pt x="1154550" y="726558"/>
                </a:lnTo>
                <a:lnTo>
                  <a:pt x="1141711" y="770941"/>
                </a:lnTo>
                <a:lnTo>
                  <a:pt x="1125540" y="813802"/>
                </a:lnTo>
                <a:lnTo>
                  <a:pt x="1106190" y="854990"/>
                </a:lnTo>
                <a:lnTo>
                  <a:pt x="1083810" y="894355"/>
                </a:lnTo>
                <a:lnTo>
                  <a:pt x="1058551" y="931745"/>
                </a:lnTo>
                <a:lnTo>
                  <a:pt x="1030565" y="967011"/>
                </a:lnTo>
                <a:lnTo>
                  <a:pt x="1000001" y="1000001"/>
                </a:lnTo>
                <a:lnTo>
                  <a:pt x="967011" y="1030565"/>
                </a:lnTo>
                <a:lnTo>
                  <a:pt x="931745" y="1058551"/>
                </a:lnTo>
                <a:lnTo>
                  <a:pt x="894355" y="1083810"/>
                </a:lnTo>
                <a:lnTo>
                  <a:pt x="854990" y="1106190"/>
                </a:lnTo>
                <a:lnTo>
                  <a:pt x="813802" y="1125540"/>
                </a:lnTo>
                <a:lnTo>
                  <a:pt x="770941" y="1141711"/>
                </a:lnTo>
                <a:lnTo>
                  <a:pt x="726558" y="1154550"/>
                </a:lnTo>
                <a:lnTo>
                  <a:pt x="680805" y="1163907"/>
                </a:lnTo>
                <a:lnTo>
                  <a:pt x="633831" y="1169633"/>
                </a:lnTo>
                <a:lnTo>
                  <a:pt x="585787" y="1171574"/>
                </a:lnTo>
                <a:close/>
              </a:path>
            </a:pathLst>
          </a:custGeom>
          <a:solidFill>
            <a:srgbClr val="3729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58877" y="5953444"/>
            <a:ext cx="1190625" cy="1190625"/>
          </a:xfrm>
          <a:custGeom>
            <a:avLst/>
            <a:gdLst/>
            <a:ahLst/>
            <a:cxnLst/>
            <a:rect l="l" t="t" r="r" b="b"/>
            <a:pathLst>
              <a:path w="1190625" h="1190625">
                <a:moveTo>
                  <a:pt x="595312" y="1190625"/>
                </a:moveTo>
                <a:lnTo>
                  <a:pt x="546487" y="1188651"/>
                </a:lnTo>
                <a:lnTo>
                  <a:pt x="498749" y="1182833"/>
                </a:lnTo>
                <a:lnTo>
                  <a:pt x="452252" y="1173323"/>
                </a:lnTo>
                <a:lnTo>
                  <a:pt x="407147" y="1160275"/>
                </a:lnTo>
                <a:lnTo>
                  <a:pt x="363590" y="1143842"/>
                </a:lnTo>
                <a:lnTo>
                  <a:pt x="321732" y="1124177"/>
                </a:lnTo>
                <a:lnTo>
                  <a:pt x="281727" y="1101433"/>
                </a:lnTo>
                <a:lnTo>
                  <a:pt x="243728" y="1075764"/>
                </a:lnTo>
                <a:lnTo>
                  <a:pt x="207889" y="1047322"/>
                </a:lnTo>
                <a:lnTo>
                  <a:pt x="174363" y="1016261"/>
                </a:lnTo>
                <a:lnTo>
                  <a:pt x="143302" y="982735"/>
                </a:lnTo>
                <a:lnTo>
                  <a:pt x="114860" y="946896"/>
                </a:lnTo>
                <a:lnTo>
                  <a:pt x="89191" y="908897"/>
                </a:lnTo>
                <a:lnTo>
                  <a:pt x="66447" y="868892"/>
                </a:lnTo>
                <a:lnTo>
                  <a:pt x="46782" y="827034"/>
                </a:lnTo>
                <a:lnTo>
                  <a:pt x="30349" y="783477"/>
                </a:lnTo>
                <a:lnTo>
                  <a:pt x="17301" y="738372"/>
                </a:lnTo>
                <a:lnTo>
                  <a:pt x="7791" y="691875"/>
                </a:lnTo>
                <a:lnTo>
                  <a:pt x="1973" y="644137"/>
                </a:lnTo>
                <a:lnTo>
                  <a:pt x="0" y="595312"/>
                </a:lnTo>
                <a:lnTo>
                  <a:pt x="1973" y="546487"/>
                </a:lnTo>
                <a:lnTo>
                  <a:pt x="7791" y="498749"/>
                </a:lnTo>
                <a:lnTo>
                  <a:pt x="17301" y="452252"/>
                </a:lnTo>
                <a:lnTo>
                  <a:pt x="30349" y="407147"/>
                </a:lnTo>
                <a:lnTo>
                  <a:pt x="46782" y="363590"/>
                </a:lnTo>
                <a:lnTo>
                  <a:pt x="66447" y="321732"/>
                </a:lnTo>
                <a:lnTo>
                  <a:pt x="89191" y="281727"/>
                </a:lnTo>
                <a:lnTo>
                  <a:pt x="114860" y="243728"/>
                </a:lnTo>
                <a:lnTo>
                  <a:pt x="143302" y="207889"/>
                </a:lnTo>
                <a:lnTo>
                  <a:pt x="174363" y="174363"/>
                </a:lnTo>
                <a:lnTo>
                  <a:pt x="207889" y="143302"/>
                </a:lnTo>
                <a:lnTo>
                  <a:pt x="243728" y="114860"/>
                </a:lnTo>
                <a:lnTo>
                  <a:pt x="281727" y="89191"/>
                </a:lnTo>
                <a:lnTo>
                  <a:pt x="321732" y="66447"/>
                </a:lnTo>
                <a:lnTo>
                  <a:pt x="363590" y="46782"/>
                </a:lnTo>
                <a:lnTo>
                  <a:pt x="407147" y="30349"/>
                </a:lnTo>
                <a:lnTo>
                  <a:pt x="452252" y="17301"/>
                </a:lnTo>
                <a:lnTo>
                  <a:pt x="498749" y="7791"/>
                </a:lnTo>
                <a:lnTo>
                  <a:pt x="546487" y="1973"/>
                </a:lnTo>
                <a:lnTo>
                  <a:pt x="595312" y="0"/>
                </a:lnTo>
                <a:lnTo>
                  <a:pt x="644137" y="1973"/>
                </a:lnTo>
                <a:lnTo>
                  <a:pt x="691875" y="7791"/>
                </a:lnTo>
                <a:lnTo>
                  <a:pt x="738372" y="17301"/>
                </a:lnTo>
                <a:lnTo>
                  <a:pt x="783477" y="30349"/>
                </a:lnTo>
                <a:lnTo>
                  <a:pt x="827034" y="46782"/>
                </a:lnTo>
                <a:lnTo>
                  <a:pt x="868892" y="66447"/>
                </a:lnTo>
                <a:lnTo>
                  <a:pt x="908897" y="89191"/>
                </a:lnTo>
                <a:lnTo>
                  <a:pt x="946896" y="114860"/>
                </a:lnTo>
                <a:lnTo>
                  <a:pt x="982735" y="143302"/>
                </a:lnTo>
                <a:lnTo>
                  <a:pt x="1016261" y="174363"/>
                </a:lnTo>
                <a:lnTo>
                  <a:pt x="1047322" y="207889"/>
                </a:lnTo>
                <a:lnTo>
                  <a:pt x="1075764" y="243728"/>
                </a:lnTo>
                <a:lnTo>
                  <a:pt x="1101433" y="281727"/>
                </a:lnTo>
                <a:lnTo>
                  <a:pt x="1124177" y="321732"/>
                </a:lnTo>
                <a:lnTo>
                  <a:pt x="1143842" y="363590"/>
                </a:lnTo>
                <a:lnTo>
                  <a:pt x="1160275" y="407147"/>
                </a:lnTo>
                <a:lnTo>
                  <a:pt x="1173323" y="452252"/>
                </a:lnTo>
                <a:lnTo>
                  <a:pt x="1182833" y="498749"/>
                </a:lnTo>
                <a:lnTo>
                  <a:pt x="1188651" y="546487"/>
                </a:lnTo>
                <a:lnTo>
                  <a:pt x="1190625" y="595312"/>
                </a:lnTo>
                <a:lnTo>
                  <a:pt x="1188651" y="644137"/>
                </a:lnTo>
                <a:lnTo>
                  <a:pt x="1182833" y="691875"/>
                </a:lnTo>
                <a:lnTo>
                  <a:pt x="1173323" y="738372"/>
                </a:lnTo>
                <a:lnTo>
                  <a:pt x="1160275" y="783477"/>
                </a:lnTo>
                <a:lnTo>
                  <a:pt x="1143842" y="827034"/>
                </a:lnTo>
                <a:lnTo>
                  <a:pt x="1124177" y="868892"/>
                </a:lnTo>
                <a:lnTo>
                  <a:pt x="1101433" y="908897"/>
                </a:lnTo>
                <a:lnTo>
                  <a:pt x="1075764" y="946896"/>
                </a:lnTo>
                <a:lnTo>
                  <a:pt x="1047322" y="982735"/>
                </a:lnTo>
                <a:lnTo>
                  <a:pt x="1016261" y="1016261"/>
                </a:lnTo>
                <a:lnTo>
                  <a:pt x="982735" y="1047322"/>
                </a:lnTo>
                <a:lnTo>
                  <a:pt x="946896" y="1075764"/>
                </a:lnTo>
                <a:lnTo>
                  <a:pt x="908897" y="1101433"/>
                </a:lnTo>
                <a:lnTo>
                  <a:pt x="868892" y="1124177"/>
                </a:lnTo>
                <a:lnTo>
                  <a:pt x="827034" y="1143842"/>
                </a:lnTo>
                <a:lnTo>
                  <a:pt x="783477" y="1160275"/>
                </a:lnTo>
                <a:lnTo>
                  <a:pt x="738372" y="1173323"/>
                </a:lnTo>
                <a:lnTo>
                  <a:pt x="691875" y="1182833"/>
                </a:lnTo>
                <a:lnTo>
                  <a:pt x="644137" y="1188651"/>
                </a:lnTo>
                <a:lnTo>
                  <a:pt x="595312" y="1190625"/>
                </a:lnTo>
                <a:close/>
              </a:path>
            </a:pathLst>
          </a:custGeom>
          <a:solidFill>
            <a:srgbClr val="3729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245575" y="4878181"/>
            <a:ext cx="1816100" cy="187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34340">
              <a:lnSpc>
                <a:spcPct val="123500"/>
              </a:lnSpc>
              <a:spcBef>
                <a:spcPts val="100"/>
              </a:spcBef>
            </a:pPr>
            <a:r>
              <a:rPr sz="1700" spc="225" dirty="0">
                <a:solidFill>
                  <a:srgbClr val="372928"/>
                </a:solidFill>
                <a:latin typeface="Times New Roman"/>
                <a:cs typeface="Times New Roman"/>
              </a:rPr>
              <a:t>N</a:t>
            </a:r>
            <a:r>
              <a:rPr sz="1700" spc="300" dirty="0">
                <a:solidFill>
                  <a:srgbClr val="372928"/>
                </a:solidFill>
                <a:latin typeface="Times New Roman"/>
                <a:cs typeface="Times New Roman"/>
              </a:rPr>
              <a:t>a</a:t>
            </a:r>
            <a:r>
              <a:rPr sz="1700" spc="220" dirty="0">
                <a:solidFill>
                  <a:srgbClr val="372928"/>
                </a:solidFill>
                <a:latin typeface="Times New Roman"/>
                <a:cs typeface="Times New Roman"/>
              </a:rPr>
              <a:t>u</a:t>
            </a:r>
            <a:r>
              <a:rPr sz="1700" spc="200" dirty="0">
                <a:solidFill>
                  <a:srgbClr val="372928"/>
                </a:solidFill>
                <a:latin typeface="Times New Roman"/>
                <a:cs typeface="Times New Roman"/>
              </a:rPr>
              <a:t>cz</a:t>
            </a:r>
            <a:r>
              <a:rPr sz="1700" spc="190" dirty="0">
                <a:solidFill>
                  <a:srgbClr val="372928"/>
                </a:solidFill>
                <a:latin typeface="Times New Roman"/>
                <a:cs typeface="Times New Roman"/>
              </a:rPr>
              <a:t>y</a:t>
            </a:r>
            <a:r>
              <a:rPr sz="1700" spc="200" dirty="0">
                <a:solidFill>
                  <a:srgbClr val="372928"/>
                </a:solidFill>
                <a:latin typeface="Times New Roman"/>
                <a:cs typeface="Times New Roman"/>
              </a:rPr>
              <a:t>c</a:t>
            </a:r>
            <a:r>
              <a:rPr sz="1700" spc="165" dirty="0">
                <a:solidFill>
                  <a:srgbClr val="372928"/>
                </a:solidFill>
                <a:latin typeface="Times New Roman"/>
                <a:cs typeface="Times New Roman"/>
              </a:rPr>
              <a:t>i</a:t>
            </a:r>
            <a:r>
              <a:rPr sz="1700" spc="254" dirty="0">
                <a:solidFill>
                  <a:srgbClr val="372928"/>
                </a:solidFill>
                <a:latin typeface="Times New Roman"/>
                <a:cs typeface="Times New Roman"/>
              </a:rPr>
              <a:t>e</a:t>
            </a:r>
            <a:r>
              <a:rPr sz="1700" spc="160" dirty="0">
                <a:solidFill>
                  <a:srgbClr val="372928"/>
                </a:solidFill>
                <a:latin typeface="Times New Roman"/>
                <a:cs typeface="Times New Roman"/>
              </a:rPr>
              <a:t>l</a:t>
            </a:r>
            <a:r>
              <a:rPr sz="1700" spc="120" dirty="0">
                <a:solidFill>
                  <a:srgbClr val="372928"/>
                </a:solidFill>
                <a:latin typeface="Times New Roman"/>
                <a:cs typeface="Times New Roman"/>
              </a:rPr>
              <a:t>e  </a:t>
            </a:r>
            <a:r>
              <a:rPr sz="1700" spc="240" dirty="0">
                <a:solidFill>
                  <a:srgbClr val="372928"/>
                </a:solidFill>
                <a:latin typeface="Times New Roman"/>
                <a:cs typeface="Times New Roman"/>
              </a:rPr>
              <a:t>akademiccy</a:t>
            </a: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700" spc="215" dirty="0">
                <a:solidFill>
                  <a:srgbClr val="372928"/>
                </a:solidFill>
                <a:latin typeface="Times New Roman"/>
                <a:cs typeface="Times New Roman"/>
              </a:rPr>
              <a:t>Pracownicy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700" spc="229" dirty="0">
                <a:solidFill>
                  <a:srgbClr val="372928"/>
                </a:solidFill>
                <a:latin typeface="Times New Roman"/>
                <a:cs typeface="Times New Roman"/>
              </a:rPr>
              <a:t>administracyjni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113700" y="623313"/>
            <a:ext cx="87947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spc="-465" dirty="0">
                <a:solidFill>
                  <a:srgbClr val="FFF4E9"/>
                </a:solidFill>
                <a:latin typeface="Verdana"/>
                <a:cs typeface="Verdana"/>
              </a:rPr>
              <a:t>5</a:t>
            </a:r>
            <a:r>
              <a:rPr sz="2700" b="1" spc="-685" dirty="0">
                <a:solidFill>
                  <a:srgbClr val="FFF4E9"/>
                </a:solidFill>
                <a:latin typeface="Verdana"/>
                <a:cs typeface="Verdana"/>
              </a:rPr>
              <a:t> </a:t>
            </a:r>
            <a:r>
              <a:rPr sz="2700" b="1" spc="-265" dirty="0">
                <a:solidFill>
                  <a:srgbClr val="FFF4E9"/>
                </a:solidFill>
                <a:latin typeface="Verdana"/>
                <a:cs typeface="Verdana"/>
              </a:rPr>
              <a:t>,</a:t>
            </a:r>
            <a:r>
              <a:rPr sz="2700" b="1" spc="-680" dirty="0">
                <a:solidFill>
                  <a:srgbClr val="FFF4E9"/>
                </a:solidFill>
                <a:latin typeface="Verdana"/>
                <a:cs typeface="Verdana"/>
              </a:rPr>
              <a:t> </a:t>
            </a:r>
            <a:r>
              <a:rPr sz="2700" b="1" spc="-409" dirty="0">
                <a:solidFill>
                  <a:srgbClr val="FFF4E9"/>
                </a:solidFill>
                <a:latin typeface="Verdana"/>
                <a:cs typeface="Verdana"/>
              </a:rPr>
              <a:t>2</a:t>
            </a:r>
            <a:r>
              <a:rPr sz="2700" b="1" spc="-680" dirty="0">
                <a:solidFill>
                  <a:srgbClr val="FFF4E9"/>
                </a:solidFill>
                <a:latin typeface="Verdana"/>
                <a:cs typeface="Verdana"/>
              </a:rPr>
              <a:t> </a:t>
            </a:r>
            <a:r>
              <a:rPr sz="2700" b="1" spc="-1210" dirty="0">
                <a:solidFill>
                  <a:srgbClr val="FFF4E9"/>
                </a:solidFill>
                <a:latin typeface="Verdana"/>
                <a:cs typeface="Verdana"/>
              </a:rPr>
              <a:t>%</a:t>
            </a:r>
            <a:endParaRPr sz="27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26651" y="2061361"/>
            <a:ext cx="85344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840" dirty="0">
                <a:solidFill>
                  <a:srgbClr val="FFF4E9"/>
                </a:solidFill>
                <a:latin typeface="Verdana"/>
                <a:cs typeface="Verdana"/>
              </a:rPr>
              <a:t>11 </a:t>
            </a:r>
            <a:r>
              <a:rPr sz="2600" b="1" spc="-254" dirty="0">
                <a:solidFill>
                  <a:srgbClr val="FFF4E9"/>
                </a:solidFill>
                <a:latin typeface="Verdana"/>
                <a:cs typeface="Verdana"/>
              </a:rPr>
              <a:t>,</a:t>
            </a:r>
            <a:r>
              <a:rPr sz="2600" b="1" spc="-670" dirty="0">
                <a:solidFill>
                  <a:srgbClr val="FFF4E9"/>
                </a:solidFill>
                <a:latin typeface="Verdana"/>
                <a:cs typeface="Verdana"/>
              </a:rPr>
              <a:t> </a:t>
            </a:r>
            <a:r>
              <a:rPr sz="2600" b="1" spc="-969" dirty="0">
                <a:solidFill>
                  <a:srgbClr val="FFF4E9"/>
                </a:solidFill>
                <a:latin typeface="Verdana"/>
                <a:cs typeface="Verdana"/>
              </a:rPr>
              <a:t>1</a:t>
            </a:r>
            <a:r>
              <a:rPr sz="2600" b="1" spc="-655" dirty="0">
                <a:solidFill>
                  <a:srgbClr val="FFF4E9"/>
                </a:solidFill>
                <a:latin typeface="Verdana"/>
                <a:cs typeface="Verdana"/>
              </a:rPr>
              <a:t> </a:t>
            </a:r>
            <a:r>
              <a:rPr sz="2600" b="1" spc="-1165" dirty="0">
                <a:solidFill>
                  <a:srgbClr val="FFF4E9"/>
                </a:solidFill>
                <a:latin typeface="Verdana"/>
                <a:cs typeface="Verdana"/>
              </a:rPr>
              <a:t>%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 rot="60000">
            <a:off x="4978003" y="3599218"/>
            <a:ext cx="1011254" cy="31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sz="2500" b="1" spc="-415" dirty="0">
                <a:solidFill>
                  <a:srgbClr val="FFF4E9"/>
                </a:solidFill>
                <a:latin typeface="Verdana"/>
                <a:cs typeface="Verdana"/>
              </a:rPr>
              <a:t>77</a:t>
            </a:r>
            <a:r>
              <a:rPr sz="2500" b="1" spc="-640" dirty="0">
                <a:solidFill>
                  <a:srgbClr val="FFF4E9"/>
                </a:solidFill>
                <a:latin typeface="Verdana"/>
                <a:cs typeface="Verdana"/>
              </a:rPr>
              <a:t> </a:t>
            </a:r>
            <a:r>
              <a:rPr sz="2500" b="1" spc="-245" dirty="0">
                <a:solidFill>
                  <a:srgbClr val="FFF4E9"/>
                </a:solidFill>
                <a:latin typeface="Verdana"/>
                <a:cs typeface="Verdana"/>
              </a:rPr>
              <a:t>,</a:t>
            </a:r>
            <a:r>
              <a:rPr sz="2500" b="1" spc="-635" dirty="0">
                <a:solidFill>
                  <a:srgbClr val="FFF4E9"/>
                </a:solidFill>
                <a:latin typeface="Verdana"/>
                <a:cs typeface="Verdana"/>
              </a:rPr>
              <a:t> </a:t>
            </a:r>
            <a:r>
              <a:rPr sz="2500" b="1" spc="-425" dirty="0">
                <a:solidFill>
                  <a:srgbClr val="FFF4E9"/>
                </a:solidFill>
                <a:latin typeface="Verdana"/>
                <a:cs typeface="Verdana"/>
              </a:rPr>
              <a:t>8</a:t>
            </a:r>
            <a:r>
              <a:rPr sz="2500" b="1" spc="-635" dirty="0">
                <a:solidFill>
                  <a:srgbClr val="FFF4E9"/>
                </a:solidFill>
                <a:latin typeface="Verdana"/>
                <a:cs typeface="Verdana"/>
              </a:rPr>
              <a:t> </a:t>
            </a:r>
            <a:r>
              <a:rPr sz="2500" b="1" spc="-1120" dirty="0">
                <a:solidFill>
                  <a:srgbClr val="FFF4E9"/>
                </a:solidFill>
                <a:latin typeface="Verdana"/>
                <a:cs typeface="Verdana"/>
              </a:rPr>
              <a:t>%</a:t>
            </a:r>
            <a:endParaRPr sz="25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 rot="60000">
            <a:off x="4980225" y="5086538"/>
            <a:ext cx="1085839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00"/>
              </a:lnSpc>
            </a:pPr>
            <a:r>
              <a:rPr sz="2600" b="1" spc="-290" dirty="0">
                <a:solidFill>
                  <a:srgbClr val="FFF4E9"/>
                </a:solidFill>
                <a:latin typeface="Verdana"/>
                <a:cs typeface="Verdana"/>
              </a:rPr>
              <a:t>28</a:t>
            </a:r>
            <a:r>
              <a:rPr sz="2600" b="1" spc="-660" dirty="0">
                <a:solidFill>
                  <a:srgbClr val="FFF4E9"/>
                </a:solidFill>
                <a:latin typeface="Verdana"/>
                <a:cs typeface="Verdana"/>
              </a:rPr>
              <a:t> </a:t>
            </a:r>
            <a:r>
              <a:rPr sz="2600" b="1" spc="-254" dirty="0">
                <a:solidFill>
                  <a:srgbClr val="FFF4E9"/>
                </a:solidFill>
                <a:latin typeface="Verdana"/>
                <a:cs typeface="Verdana"/>
              </a:rPr>
              <a:t>,</a:t>
            </a:r>
            <a:r>
              <a:rPr sz="2600" b="1" spc="-660" dirty="0">
                <a:solidFill>
                  <a:srgbClr val="FFF4E9"/>
                </a:solidFill>
                <a:latin typeface="Verdana"/>
                <a:cs typeface="Verdana"/>
              </a:rPr>
              <a:t> </a:t>
            </a:r>
            <a:r>
              <a:rPr sz="2600" b="1" spc="-445" dirty="0">
                <a:solidFill>
                  <a:srgbClr val="FFF4E9"/>
                </a:solidFill>
                <a:latin typeface="Verdana"/>
                <a:cs typeface="Verdana"/>
              </a:rPr>
              <a:t>8</a:t>
            </a:r>
            <a:r>
              <a:rPr sz="2600" b="1" spc="-660" dirty="0">
                <a:solidFill>
                  <a:srgbClr val="FFF4E9"/>
                </a:solidFill>
                <a:latin typeface="Verdana"/>
                <a:cs typeface="Verdana"/>
              </a:rPr>
              <a:t> </a:t>
            </a:r>
            <a:r>
              <a:rPr sz="2600" b="1" spc="-1165" dirty="0">
                <a:solidFill>
                  <a:srgbClr val="FFF4E9"/>
                </a:solidFill>
                <a:latin typeface="Verdana"/>
                <a:cs typeface="Verdana"/>
              </a:rPr>
              <a:t>%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 rot="60000">
            <a:off x="5008794" y="6384056"/>
            <a:ext cx="843704" cy="31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sz="2500" b="1" spc="-450" dirty="0">
                <a:solidFill>
                  <a:srgbClr val="FFF4E9"/>
                </a:solidFill>
                <a:latin typeface="Verdana"/>
                <a:cs typeface="Verdana"/>
              </a:rPr>
              <a:t>9</a:t>
            </a:r>
            <a:r>
              <a:rPr sz="2500" b="1" spc="-640" dirty="0">
                <a:solidFill>
                  <a:srgbClr val="FFF4E9"/>
                </a:solidFill>
                <a:latin typeface="Verdana"/>
                <a:cs typeface="Verdana"/>
              </a:rPr>
              <a:t> </a:t>
            </a:r>
            <a:r>
              <a:rPr sz="2500" b="1" spc="-245" dirty="0">
                <a:solidFill>
                  <a:srgbClr val="FFF4E9"/>
                </a:solidFill>
                <a:latin typeface="Verdana"/>
                <a:cs typeface="Verdana"/>
              </a:rPr>
              <a:t>,</a:t>
            </a:r>
            <a:r>
              <a:rPr sz="2500" b="1" spc="-635" dirty="0">
                <a:solidFill>
                  <a:srgbClr val="FFF4E9"/>
                </a:solidFill>
                <a:latin typeface="Verdana"/>
                <a:cs typeface="Verdana"/>
              </a:rPr>
              <a:t> </a:t>
            </a:r>
            <a:r>
              <a:rPr sz="2500" b="1" spc="-425" dirty="0">
                <a:solidFill>
                  <a:srgbClr val="FFF4E9"/>
                </a:solidFill>
                <a:latin typeface="Verdana"/>
                <a:cs typeface="Verdana"/>
              </a:rPr>
              <a:t>8</a:t>
            </a:r>
            <a:r>
              <a:rPr sz="2500" b="1" spc="-635" dirty="0">
                <a:solidFill>
                  <a:srgbClr val="FFF4E9"/>
                </a:solidFill>
                <a:latin typeface="Verdana"/>
                <a:cs typeface="Verdana"/>
              </a:rPr>
              <a:t> </a:t>
            </a:r>
            <a:r>
              <a:rPr sz="2500" b="1" spc="-1120" dirty="0">
                <a:solidFill>
                  <a:srgbClr val="FFF4E9"/>
                </a:solidFill>
                <a:latin typeface="Verdana"/>
                <a:cs typeface="Verdana"/>
              </a:rPr>
              <a:t>%</a:t>
            </a:r>
            <a:endParaRPr sz="2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5129" y="0"/>
            <a:ext cx="9628505" cy="7315200"/>
          </a:xfrm>
          <a:custGeom>
            <a:avLst/>
            <a:gdLst/>
            <a:ahLst/>
            <a:cxnLst/>
            <a:rect l="l" t="t" r="r" b="b"/>
            <a:pathLst>
              <a:path w="9628505" h="7315200">
                <a:moveTo>
                  <a:pt x="0" y="7315200"/>
                </a:moveTo>
                <a:lnTo>
                  <a:pt x="9628470" y="7315200"/>
                </a:lnTo>
                <a:lnTo>
                  <a:pt x="9628470" y="0"/>
                </a:lnTo>
                <a:lnTo>
                  <a:pt x="0" y="0"/>
                </a:lnTo>
                <a:lnTo>
                  <a:pt x="0" y="7315200"/>
                </a:lnTo>
                <a:close/>
              </a:path>
            </a:pathLst>
          </a:custGeom>
          <a:solidFill>
            <a:srgbClr val="FFC6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69503" y="1735130"/>
            <a:ext cx="333502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75" dirty="0">
                <a:solidFill>
                  <a:srgbClr val="372928"/>
                </a:solidFill>
                <a:latin typeface="Verdana"/>
                <a:cs typeface="Verdana"/>
              </a:rPr>
              <a:t>Bezpośredni</a:t>
            </a:r>
            <a:r>
              <a:rPr sz="2100" b="1" spc="90" dirty="0">
                <a:solidFill>
                  <a:srgbClr val="372928"/>
                </a:solidFill>
                <a:latin typeface="Verdana"/>
                <a:cs typeface="Verdana"/>
              </a:rPr>
              <a:t> </a:t>
            </a:r>
            <a:r>
              <a:rPr sz="2100" b="1" spc="-75" dirty="0">
                <a:solidFill>
                  <a:srgbClr val="372928"/>
                </a:solidFill>
                <a:latin typeface="Verdana"/>
                <a:cs typeface="Verdana"/>
              </a:rPr>
              <a:t>przełożeni</a:t>
            </a:r>
            <a:endParaRPr sz="21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69290" y="388615"/>
            <a:ext cx="61893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40" dirty="0"/>
              <a:t>KTO</a:t>
            </a:r>
            <a:r>
              <a:rPr spc="95" dirty="0"/>
              <a:t> </a:t>
            </a:r>
            <a:r>
              <a:rPr spc="50" dirty="0"/>
              <a:t>DYSKRYMINOWAŁ?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69503" y="3408110"/>
            <a:ext cx="127000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40" dirty="0">
                <a:solidFill>
                  <a:srgbClr val="372928"/>
                </a:solidFill>
                <a:latin typeface="Verdana"/>
                <a:cs typeface="Verdana"/>
              </a:rPr>
              <a:t>S</a:t>
            </a:r>
            <a:r>
              <a:rPr sz="2100" b="1" spc="50" dirty="0">
                <a:solidFill>
                  <a:srgbClr val="372928"/>
                </a:solidFill>
                <a:latin typeface="Verdana"/>
                <a:cs typeface="Verdana"/>
              </a:rPr>
              <a:t>t</a:t>
            </a:r>
            <a:r>
              <a:rPr sz="2100" b="1" spc="-145" dirty="0">
                <a:solidFill>
                  <a:srgbClr val="372928"/>
                </a:solidFill>
                <a:latin typeface="Verdana"/>
                <a:cs typeface="Verdana"/>
              </a:rPr>
              <a:t>u</a:t>
            </a:r>
            <a:r>
              <a:rPr sz="2100" b="1" spc="-90" dirty="0">
                <a:solidFill>
                  <a:srgbClr val="372928"/>
                </a:solidFill>
                <a:latin typeface="Verdana"/>
                <a:cs typeface="Verdana"/>
              </a:rPr>
              <a:t>d</a:t>
            </a:r>
            <a:r>
              <a:rPr sz="2100" b="1" spc="-40" dirty="0">
                <a:solidFill>
                  <a:srgbClr val="372928"/>
                </a:solidFill>
                <a:latin typeface="Verdana"/>
                <a:cs typeface="Verdana"/>
              </a:rPr>
              <a:t>e</a:t>
            </a:r>
            <a:r>
              <a:rPr sz="2100" b="1" spc="-140" dirty="0">
                <a:solidFill>
                  <a:srgbClr val="372928"/>
                </a:solidFill>
                <a:latin typeface="Verdana"/>
                <a:cs typeface="Verdana"/>
              </a:rPr>
              <a:t>n</a:t>
            </a:r>
            <a:r>
              <a:rPr sz="2100" b="1" spc="100" dirty="0">
                <a:solidFill>
                  <a:srgbClr val="372928"/>
                </a:solidFill>
                <a:latin typeface="Verdana"/>
                <a:cs typeface="Verdana"/>
              </a:rPr>
              <a:t>c</a:t>
            </a:r>
            <a:r>
              <a:rPr sz="2100" b="1" spc="-175" dirty="0">
                <a:solidFill>
                  <a:srgbClr val="372928"/>
                </a:solidFill>
                <a:latin typeface="Verdana"/>
                <a:cs typeface="Verdana"/>
              </a:rPr>
              <a:t>i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69503" y="4318121"/>
            <a:ext cx="350329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60" dirty="0">
                <a:solidFill>
                  <a:srgbClr val="372928"/>
                </a:solidFill>
                <a:latin typeface="Verdana"/>
                <a:cs typeface="Verdana"/>
              </a:rPr>
              <a:t>Nauczyciele</a:t>
            </a:r>
            <a:r>
              <a:rPr sz="2100" b="1" spc="80" dirty="0">
                <a:solidFill>
                  <a:srgbClr val="372928"/>
                </a:solidFill>
                <a:latin typeface="Verdana"/>
                <a:cs typeface="Verdana"/>
              </a:rPr>
              <a:t> </a:t>
            </a:r>
            <a:r>
              <a:rPr sz="2100" b="1" spc="-70" dirty="0">
                <a:solidFill>
                  <a:srgbClr val="372928"/>
                </a:solidFill>
                <a:latin typeface="Verdana"/>
                <a:cs typeface="Verdana"/>
              </a:rPr>
              <a:t>akademiccy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69503" y="5216580"/>
            <a:ext cx="3977004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70" dirty="0">
                <a:solidFill>
                  <a:srgbClr val="372928"/>
                </a:solidFill>
                <a:latin typeface="Verdana"/>
                <a:cs typeface="Verdana"/>
              </a:rPr>
              <a:t>Pracownicy</a:t>
            </a:r>
            <a:r>
              <a:rPr sz="2100" b="1" spc="95" dirty="0">
                <a:solidFill>
                  <a:srgbClr val="372928"/>
                </a:solidFill>
                <a:latin typeface="Verdana"/>
                <a:cs typeface="Verdana"/>
              </a:rPr>
              <a:t> </a:t>
            </a:r>
            <a:r>
              <a:rPr sz="2100" b="1" spc="-65" dirty="0">
                <a:solidFill>
                  <a:srgbClr val="372928"/>
                </a:solidFill>
                <a:latin typeface="Verdana"/>
                <a:cs typeface="Verdana"/>
              </a:rPr>
              <a:t>administracyjni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11198" y="2540693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133349" y="266699"/>
                </a:moveTo>
                <a:lnTo>
                  <a:pt x="91201" y="259901"/>
                </a:lnTo>
                <a:lnTo>
                  <a:pt x="54595" y="240971"/>
                </a:lnTo>
                <a:lnTo>
                  <a:pt x="25728" y="212104"/>
                </a:lnTo>
                <a:lnTo>
                  <a:pt x="6798" y="175498"/>
                </a:lnTo>
                <a:lnTo>
                  <a:pt x="0" y="133349"/>
                </a:lnTo>
                <a:lnTo>
                  <a:pt x="6798" y="91201"/>
                </a:lnTo>
                <a:lnTo>
                  <a:pt x="25728" y="54595"/>
                </a:lnTo>
                <a:lnTo>
                  <a:pt x="54595" y="25728"/>
                </a:lnTo>
                <a:lnTo>
                  <a:pt x="91201" y="6798"/>
                </a:lnTo>
                <a:lnTo>
                  <a:pt x="133349" y="0"/>
                </a:lnTo>
                <a:lnTo>
                  <a:pt x="175498" y="6798"/>
                </a:lnTo>
                <a:lnTo>
                  <a:pt x="212104" y="25728"/>
                </a:lnTo>
                <a:lnTo>
                  <a:pt x="240971" y="54595"/>
                </a:lnTo>
                <a:lnTo>
                  <a:pt x="259901" y="91201"/>
                </a:lnTo>
                <a:lnTo>
                  <a:pt x="266699" y="133349"/>
                </a:lnTo>
                <a:lnTo>
                  <a:pt x="259901" y="175498"/>
                </a:lnTo>
                <a:lnTo>
                  <a:pt x="240971" y="212104"/>
                </a:lnTo>
                <a:lnTo>
                  <a:pt x="212104" y="240971"/>
                </a:lnTo>
                <a:lnTo>
                  <a:pt x="175498" y="259901"/>
                </a:lnTo>
                <a:lnTo>
                  <a:pt x="133349" y="266699"/>
                </a:lnTo>
                <a:close/>
              </a:path>
            </a:pathLst>
          </a:custGeom>
          <a:solidFill>
            <a:srgbClr val="946B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1198" y="3439149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133349" y="266699"/>
                </a:moveTo>
                <a:lnTo>
                  <a:pt x="91201" y="259901"/>
                </a:lnTo>
                <a:lnTo>
                  <a:pt x="54595" y="240971"/>
                </a:lnTo>
                <a:lnTo>
                  <a:pt x="25728" y="212104"/>
                </a:lnTo>
                <a:lnTo>
                  <a:pt x="6798" y="175498"/>
                </a:lnTo>
                <a:lnTo>
                  <a:pt x="0" y="133349"/>
                </a:lnTo>
                <a:lnTo>
                  <a:pt x="6798" y="91201"/>
                </a:lnTo>
                <a:lnTo>
                  <a:pt x="25728" y="54595"/>
                </a:lnTo>
                <a:lnTo>
                  <a:pt x="54595" y="25728"/>
                </a:lnTo>
                <a:lnTo>
                  <a:pt x="91201" y="6798"/>
                </a:lnTo>
                <a:lnTo>
                  <a:pt x="133349" y="0"/>
                </a:lnTo>
                <a:lnTo>
                  <a:pt x="175498" y="6798"/>
                </a:lnTo>
                <a:lnTo>
                  <a:pt x="212104" y="25728"/>
                </a:lnTo>
                <a:lnTo>
                  <a:pt x="240971" y="54595"/>
                </a:lnTo>
                <a:lnTo>
                  <a:pt x="259901" y="91201"/>
                </a:lnTo>
                <a:lnTo>
                  <a:pt x="266699" y="133349"/>
                </a:lnTo>
                <a:lnTo>
                  <a:pt x="259901" y="175498"/>
                </a:lnTo>
                <a:lnTo>
                  <a:pt x="240971" y="212104"/>
                </a:lnTo>
                <a:lnTo>
                  <a:pt x="212104" y="240971"/>
                </a:lnTo>
                <a:lnTo>
                  <a:pt x="175498" y="259901"/>
                </a:lnTo>
                <a:lnTo>
                  <a:pt x="133349" y="266699"/>
                </a:lnTo>
                <a:close/>
              </a:path>
            </a:pathLst>
          </a:custGeom>
          <a:solidFill>
            <a:srgbClr val="946B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11198" y="4349160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133349" y="266699"/>
                </a:moveTo>
                <a:lnTo>
                  <a:pt x="91201" y="259901"/>
                </a:lnTo>
                <a:lnTo>
                  <a:pt x="54595" y="240971"/>
                </a:lnTo>
                <a:lnTo>
                  <a:pt x="25728" y="212104"/>
                </a:lnTo>
                <a:lnTo>
                  <a:pt x="6798" y="175498"/>
                </a:lnTo>
                <a:lnTo>
                  <a:pt x="0" y="133349"/>
                </a:lnTo>
                <a:lnTo>
                  <a:pt x="6798" y="91201"/>
                </a:lnTo>
                <a:lnTo>
                  <a:pt x="25728" y="54595"/>
                </a:lnTo>
                <a:lnTo>
                  <a:pt x="54595" y="25728"/>
                </a:lnTo>
                <a:lnTo>
                  <a:pt x="91201" y="6798"/>
                </a:lnTo>
                <a:lnTo>
                  <a:pt x="133349" y="0"/>
                </a:lnTo>
                <a:lnTo>
                  <a:pt x="175498" y="6798"/>
                </a:lnTo>
                <a:lnTo>
                  <a:pt x="212104" y="25728"/>
                </a:lnTo>
                <a:lnTo>
                  <a:pt x="240971" y="54595"/>
                </a:lnTo>
                <a:lnTo>
                  <a:pt x="259901" y="91201"/>
                </a:lnTo>
                <a:lnTo>
                  <a:pt x="266699" y="133349"/>
                </a:lnTo>
                <a:lnTo>
                  <a:pt x="259901" y="175498"/>
                </a:lnTo>
                <a:lnTo>
                  <a:pt x="240971" y="212104"/>
                </a:lnTo>
                <a:lnTo>
                  <a:pt x="212104" y="240971"/>
                </a:lnTo>
                <a:lnTo>
                  <a:pt x="175498" y="259901"/>
                </a:lnTo>
                <a:lnTo>
                  <a:pt x="133349" y="266699"/>
                </a:lnTo>
                <a:close/>
              </a:path>
            </a:pathLst>
          </a:custGeom>
          <a:solidFill>
            <a:srgbClr val="946B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1198" y="5201929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133349" y="266699"/>
                </a:moveTo>
                <a:lnTo>
                  <a:pt x="91201" y="259901"/>
                </a:lnTo>
                <a:lnTo>
                  <a:pt x="54595" y="240971"/>
                </a:lnTo>
                <a:lnTo>
                  <a:pt x="25728" y="212104"/>
                </a:lnTo>
                <a:lnTo>
                  <a:pt x="6798" y="175498"/>
                </a:lnTo>
                <a:lnTo>
                  <a:pt x="0" y="133349"/>
                </a:lnTo>
                <a:lnTo>
                  <a:pt x="6798" y="91201"/>
                </a:lnTo>
                <a:lnTo>
                  <a:pt x="25728" y="54595"/>
                </a:lnTo>
                <a:lnTo>
                  <a:pt x="54595" y="25728"/>
                </a:lnTo>
                <a:lnTo>
                  <a:pt x="91201" y="6798"/>
                </a:lnTo>
                <a:lnTo>
                  <a:pt x="133349" y="0"/>
                </a:lnTo>
                <a:lnTo>
                  <a:pt x="175498" y="6798"/>
                </a:lnTo>
                <a:lnTo>
                  <a:pt x="212104" y="25728"/>
                </a:lnTo>
                <a:lnTo>
                  <a:pt x="240971" y="54595"/>
                </a:lnTo>
                <a:lnTo>
                  <a:pt x="259901" y="91201"/>
                </a:lnTo>
                <a:lnTo>
                  <a:pt x="266699" y="133349"/>
                </a:lnTo>
                <a:lnTo>
                  <a:pt x="259901" y="175498"/>
                </a:lnTo>
                <a:lnTo>
                  <a:pt x="240971" y="212104"/>
                </a:lnTo>
                <a:lnTo>
                  <a:pt x="212104" y="240971"/>
                </a:lnTo>
                <a:lnTo>
                  <a:pt x="175498" y="259901"/>
                </a:lnTo>
                <a:lnTo>
                  <a:pt x="133349" y="266699"/>
                </a:lnTo>
                <a:close/>
              </a:path>
            </a:pathLst>
          </a:custGeom>
          <a:solidFill>
            <a:srgbClr val="946B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125730" cy="7315200"/>
          </a:xfrm>
          <a:custGeom>
            <a:avLst/>
            <a:gdLst/>
            <a:ahLst/>
            <a:cxnLst/>
            <a:rect l="l" t="t" r="r" b="b"/>
            <a:pathLst>
              <a:path w="125730" h="7315200">
                <a:moveTo>
                  <a:pt x="0" y="7315200"/>
                </a:moveTo>
                <a:lnTo>
                  <a:pt x="0" y="0"/>
                </a:lnTo>
                <a:lnTo>
                  <a:pt x="125129" y="0"/>
                </a:lnTo>
                <a:lnTo>
                  <a:pt x="125129" y="7315200"/>
                </a:lnTo>
                <a:lnTo>
                  <a:pt x="0" y="7315200"/>
                </a:lnTo>
                <a:close/>
              </a:path>
            </a:pathLst>
          </a:custGeom>
          <a:solidFill>
            <a:srgbClr val="946B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420811" y="2512283"/>
            <a:ext cx="889635" cy="4292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50" spc="550" dirty="0">
                <a:solidFill>
                  <a:srgbClr val="372928"/>
                </a:solidFill>
                <a:latin typeface="Times New Roman"/>
                <a:cs typeface="Times New Roman"/>
              </a:rPr>
              <a:t>0</a:t>
            </a:r>
            <a:r>
              <a:rPr sz="2650" spc="210" dirty="0">
                <a:solidFill>
                  <a:srgbClr val="372928"/>
                </a:solidFill>
                <a:latin typeface="Times New Roman"/>
                <a:cs typeface="Times New Roman"/>
              </a:rPr>
              <a:t>,</a:t>
            </a:r>
            <a:r>
              <a:rPr sz="2650" spc="310" dirty="0">
                <a:solidFill>
                  <a:srgbClr val="372928"/>
                </a:solidFill>
                <a:latin typeface="Times New Roman"/>
                <a:cs typeface="Times New Roman"/>
              </a:rPr>
              <a:t>6</a:t>
            </a:r>
            <a:r>
              <a:rPr sz="2650" spc="180" dirty="0">
                <a:solidFill>
                  <a:srgbClr val="372928"/>
                </a:solidFill>
                <a:latin typeface="Times New Roman"/>
                <a:cs typeface="Times New Roman"/>
              </a:rPr>
              <a:t>%</a:t>
            </a:r>
            <a:endParaRPr sz="265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081308" y="2540693"/>
            <a:ext cx="2240280" cy="403860"/>
            <a:chOff x="6081308" y="2540693"/>
            <a:chExt cx="2240280" cy="403860"/>
          </a:xfrm>
        </p:grpSpPr>
        <p:sp>
          <p:nvSpPr>
            <p:cNvPr id="15" name="object 15"/>
            <p:cNvSpPr/>
            <p:nvPr/>
          </p:nvSpPr>
          <p:spPr>
            <a:xfrm>
              <a:off x="6081308" y="2540693"/>
              <a:ext cx="2240280" cy="403860"/>
            </a:xfrm>
            <a:custGeom>
              <a:avLst/>
              <a:gdLst/>
              <a:ahLst/>
              <a:cxnLst/>
              <a:rect l="l" t="t" r="r" b="b"/>
              <a:pathLst>
                <a:path w="2240279" h="403860">
                  <a:moveTo>
                    <a:pt x="2038563" y="403232"/>
                  </a:moveTo>
                  <a:lnTo>
                    <a:pt x="195012" y="403232"/>
                  </a:lnTo>
                  <a:lnTo>
                    <a:pt x="175282" y="401614"/>
                  </a:lnTo>
                  <a:lnTo>
                    <a:pt x="136771" y="392634"/>
                  </a:lnTo>
                  <a:lnTo>
                    <a:pt x="100751" y="376312"/>
                  </a:lnTo>
                  <a:lnTo>
                    <a:pt x="68607" y="353278"/>
                  </a:lnTo>
                  <a:lnTo>
                    <a:pt x="41575" y="324416"/>
                  </a:lnTo>
                  <a:lnTo>
                    <a:pt x="20693" y="290833"/>
                  </a:lnTo>
                  <a:lnTo>
                    <a:pt x="6764" y="253823"/>
                  </a:lnTo>
                  <a:lnTo>
                    <a:pt x="323" y="214806"/>
                  </a:lnTo>
                  <a:lnTo>
                    <a:pt x="0" y="195012"/>
                  </a:lnTo>
                  <a:lnTo>
                    <a:pt x="1618" y="175282"/>
                  </a:lnTo>
                  <a:lnTo>
                    <a:pt x="10598" y="136771"/>
                  </a:lnTo>
                  <a:lnTo>
                    <a:pt x="26919" y="100751"/>
                  </a:lnTo>
                  <a:lnTo>
                    <a:pt x="49953" y="68607"/>
                  </a:lnTo>
                  <a:lnTo>
                    <a:pt x="78816" y="41575"/>
                  </a:lnTo>
                  <a:lnTo>
                    <a:pt x="112398" y="20693"/>
                  </a:lnTo>
                  <a:lnTo>
                    <a:pt x="149408" y="6764"/>
                  </a:lnTo>
                  <a:lnTo>
                    <a:pt x="188425" y="323"/>
                  </a:lnTo>
                  <a:lnTo>
                    <a:pt x="201616" y="0"/>
                  </a:lnTo>
                  <a:lnTo>
                    <a:pt x="2045167" y="0"/>
                  </a:lnTo>
                  <a:lnTo>
                    <a:pt x="2084372" y="5162"/>
                  </a:lnTo>
                  <a:lnTo>
                    <a:pt x="2121819" y="17874"/>
                  </a:lnTo>
                  <a:lnTo>
                    <a:pt x="2156065" y="37646"/>
                  </a:lnTo>
                  <a:lnTo>
                    <a:pt x="2185796" y="63721"/>
                  </a:lnTo>
                  <a:lnTo>
                    <a:pt x="2209869" y="95094"/>
                  </a:lnTo>
                  <a:lnTo>
                    <a:pt x="2227358" y="130561"/>
                  </a:lnTo>
                  <a:lnTo>
                    <a:pt x="2237594" y="168758"/>
                  </a:lnTo>
                  <a:lnTo>
                    <a:pt x="2240179" y="208219"/>
                  </a:lnTo>
                  <a:lnTo>
                    <a:pt x="2238561" y="227949"/>
                  </a:lnTo>
                  <a:lnTo>
                    <a:pt x="2229581" y="266460"/>
                  </a:lnTo>
                  <a:lnTo>
                    <a:pt x="2213259" y="302480"/>
                  </a:lnTo>
                  <a:lnTo>
                    <a:pt x="2190225" y="334624"/>
                  </a:lnTo>
                  <a:lnTo>
                    <a:pt x="2161363" y="361656"/>
                  </a:lnTo>
                  <a:lnTo>
                    <a:pt x="2127780" y="382537"/>
                  </a:lnTo>
                  <a:lnTo>
                    <a:pt x="2090770" y="396466"/>
                  </a:lnTo>
                  <a:lnTo>
                    <a:pt x="2051753" y="402909"/>
                  </a:lnTo>
                  <a:lnTo>
                    <a:pt x="2038563" y="403232"/>
                  </a:lnTo>
                  <a:close/>
                </a:path>
              </a:pathLst>
            </a:custGeom>
            <a:solidFill>
              <a:srgbClr val="FFF4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081308" y="2540693"/>
              <a:ext cx="403860" cy="403860"/>
            </a:xfrm>
            <a:custGeom>
              <a:avLst/>
              <a:gdLst/>
              <a:ahLst/>
              <a:cxnLst/>
              <a:rect l="l" t="t" r="r" b="b"/>
              <a:pathLst>
                <a:path w="403860" h="403860">
                  <a:moveTo>
                    <a:pt x="208219" y="403232"/>
                  </a:moveTo>
                  <a:lnTo>
                    <a:pt x="168758" y="400647"/>
                  </a:lnTo>
                  <a:lnTo>
                    <a:pt x="130561" y="390411"/>
                  </a:lnTo>
                  <a:lnTo>
                    <a:pt x="95094" y="372922"/>
                  </a:lnTo>
                  <a:lnTo>
                    <a:pt x="63721" y="348849"/>
                  </a:lnTo>
                  <a:lnTo>
                    <a:pt x="37646" y="319118"/>
                  </a:lnTo>
                  <a:lnTo>
                    <a:pt x="17874" y="284872"/>
                  </a:lnTo>
                  <a:lnTo>
                    <a:pt x="5162" y="247425"/>
                  </a:lnTo>
                  <a:lnTo>
                    <a:pt x="0" y="208219"/>
                  </a:lnTo>
                  <a:lnTo>
                    <a:pt x="323" y="188425"/>
                  </a:lnTo>
                  <a:lnTo>
                    <a:pt x="6764" y="149408"/>
                  </a:lnTo>
                  <a:lnTo>
                    <a:pt x="20693" y="112398"/>
                  </a:lnTo>
                  <a:lnTo>
                    <a:pt x="41575" y="78816"/>
                  </a:lnTo>
                  <a:lnTo>
                    <a:pt x="68607" y="49953"/>
                  </a:lnTo>
                  <a:lnTo>
                    <a:pt x="100751" y="26919"/>
                  </a:lnTo>
                  <a:lnTo>
                    <a:pt x="136771" y="10598"/>
                  </a:lnTo>
                  <a:lnTo>
                    <a:pt x="175282" y="1618"/>
                  </a:lnTo>
                  <a:lnTo>
                    <a:pt x="195012" y="0"/>
                  </a:lnTo>
                  <a:lnTo>
                    <a:pt x="214806" y="323"/>
                  </a:lnTo>
                  <a:lnTo>
                    <a:pt x="253823" y="6764"/>
                  </a:lnTo>
                  <a:lnTo>
                    <a:pt x="290833" y="20693"/>
                  </a:lnTo>
                  <a:lnTo>
                    <a:pt x="324416" y="41575"/>
                  </a:lnTo>
                  <a:lnTo>
                    <a:pt x="353278" y="68607"/>
                  </a:lnTo>
                  <a:lnTo>
                    <a:pt x="376312" y="100751"/>
                  </a:lnTo>
                  <a:lnTo>
                    <a:pt x="392634" y="136771"/>
                  </a:lnTo>
                  <a:lnTo>
                    <a:pt x="401614" y="175282"/>
                  </a:lnTo>
                  <a:lnTo>
                    <a:pt x="403232" y="195012"/>
                  </a:lnTo>
                  <a:lnTo>
                    <a:pt x="402909" y="214806"/>
                  </a:lnTo>
                  <a:lnTo>
                    <a:pt x="396466" y="253823"/>
                  </a:lnTo>
                  <a:lnTo>
                    <a:pt x="382537" y="290833"/>
                  </a:lnTo>
                  <a:lnTo>
                    <a:pt x="361656" y="324416"/>
                  </a:lnTo>
                  <a:lnTo>
                    <a:pt x="334624" y="353278"/>
                  </a:lnTo>
                  <a:lnTo>
                    <a:pt x="302480" y="376312"/>
                  </a:lnTo>
                  <a:lnTo>
                    <a:pt x="266460" y="392634"/>
                  </a:lnTo>
                  <a:lnTo>
                    <a:pt x="227949" y="401614"/>
                  </a:lnTo>
                  <a:close/>
                </a:path>
              </a:pathLst>
            </a:custGeom>
            <a:solidFill>
              <a:srgbClr val="946B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6089355" y="3455974"/>
            <a:ext cx="2240280" cy="403860"/>
            <a:chOff x="6089355" y="3455974"/>
            <a:chExt cx="2240280" cy="403860"/>
          </a:xfrm>
        </p:grpSpPr>
        <p:sp>
          <p:nvSpPr>
            <p:cNvPr id="18" name="object 18"/>
            <p:cNvSpPr/>
            <p:nvPr/>
          </p:nvSpPr>
          <p:spPr>
            <a:xfrm>
              <a:off x="6089355" y="3455974"/>
              <a:ext cx="2240280" cy="403860"/>
            </a:xfrm>
            <a:custGeom>
              <a:avLst/>
              <a:gdLst/>
              <a:ahLst/>
              <a:cxnLst/>
              <a:rect l="l" t="t" r="r" b="b"/>
              <a:pathLst>
                <a:path w="2240279" h="403860">
                  <a:moveTo>
                    <a:pt x="2038563" y="403232"/>
                  </a:moveTo>
                  <a:lnTo>
                    <a:pt x="195012" y="403232"/>
                  </a:lnTo>
                  <a:lnTo>
                    <a:pt x="175282" y="401614"/>
                  </a:lnTo>
                  <a:lnTo>
                    <a:pt x="136771" y="392634"/>
                  </a:lnTo>
                  <a:lnTo>
                    <a:pt x="100751" y="376312"/>
                  </a:lnTo>
                  <a:lnTo>
                    <a:pt x="68607" y="353278"/>
                  </a:lnTo>
                  <a:lnTo>
                    <a:pt x="41575" y="324416"/>
                  </a:lnTo>
                  <a:lnTo>
                    <a:pt x="20693" y="290833"/>
                  </a:lnTo>
                  <a:lnTo>
                    <a:pt x="6764" y="253823"/>
                  </a:lnTo>
                  <a:lnTo>
                    <a:pt x="323" y="214806"/>
                  </a:lnTo>
                  <a:lnTo>
                    <a:pt x="0" y="195012"/>
                  </a:lnTo>
                  <a:lnTo>
                    <a:pt x="1618" y="175282"/>
                  </a:lnTo>
                  <a:lnTo>
                    <a:pt x="10598" y="136771"/>
                  </a:lnTo>
                  <a:lnTo>
                    <a:pt x="26919" y="100751"/>
                  </a:lnTo>
                  <a:lnTo>
                    <a:pt x="49953" y="68607"/>
                  </a:lnTo>
                  <a:lnTo>
                    <a:pt x="78816" y="41575"/>
                  </a:lnTo>
                  <a:lnTo>
                    <a:pt x="112398" y="20693"/>
                  </a:lnTo>
                  <a:lnTo>
                    <a:pt x="149408" y="6764"/>
                  </a:lnTo>
                  <a:lnTo>
                    <a:pt x="188425" y="323"/>
                  </a:lnTo>
                  <a:lnTo>
                    <a:pt x="201616" y="0"/>
                  </a:lnTo>
                  <a:lnTo>
                    <a:pt x="2045167" y="0"/>
                  </a:lnTo>
                  <a:lnTo>
                    <a:pt x="2084372" y="5162"/>
                  </a:lnTo>
                  <a:lnTo>
                    <a:pt x="2121819" y="17874"/>
                  </a:lnTo>
                  <a:lnTo>
                    <a:pt x="2156065" y="37646"/>
                  </a:lnTo>
                  <a:lnTo>
                    <a:pt x="2185796" y="63721"/>
                  </a:lnTo>
                  <a:lnTo>
                    <a:pt x="2209869" y="95094"/>
                  </a:lnTo>
                  <a:lnTo>
                    <a:pt x="2227358" y="130561"/>
                  </a:lnTo>
                  <a:lnTo>
                    <a:pt x="2237594" y="168758"/>
                  </a:lnTo>
                  <a:lnTo>
                    <a:pt x="2240179" y="208219"/>
                  </a:lnTo>
                  <a:lnTo>
                    <a:pt x="2238561" y="227949"/>
                  </a:lnTo>
                  <a:lnTo>
                    <a:pt x="2229581" y="266460"/>
                  </a:lnTo>
                  <a:lnTo>
                    <a:pt x="2213259" y="302480"/>
                  </a:lnTo>
                  <a:lnTo>
                    <a:pt x="2190225" y="334624"/>
                  </a:lnTo>
                  <a:lnTo>
                    <a:pt x="2161363" y="361656"/>
                  </a:lnTo>
                  <a:lnTo>
                    <a:pt x="2127780" y="382537"/>
                  </a:lnTo>
                  <a:lnTo>
                    <a:pt x="2090770" y="396466"/>
                  </a:lnTo>
                  <a:lnTo>
                    <a:pt x="2051753" y="402909"/>
                  </a:lnTo>
                  <a:lnTo>
                    <a:pt x="2038563" y="403232"/>
                  </a:lnTo>
                  <a:close/>
                </a:path>
              </a:pathLst>
            </a:custGeom>
            <a:solidFill>
              <a:srgbClr val="FFF4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089355" y="3455974"/>
              <a:ext cx="665480" cy="403860"/>
            </a:xfrm>
            <a:custGeom>
              <a:avLst/>
              <a:gdLst/>
              <a:ahLst/>
              <a:cxnLst/>
              <a:rect l="l" t="t" r="r" b="b"/>
              <a:pathLst>
                <a:path w="665479" h="403860">
                  <a:moveTo>
                    <a:pt x="463717" y="403232"/>
                  </a:moveTo>
                  <a:lnTo>
                    <a:pt x="195012" y="403232"/>
                  </a:lnTo>
                  <a:lnTo>
                    <a:pt x="175282" y="401614"/>
                  </a:lnTo>
                  <a:lnTo>
                    <a:pt x="136771" y="392634"/>
                  </a:lnTo>
                  <a:lnTo>
                    <a:pt x="100751" y="376312"/>
                  </a:lnTo>
                  <a:lnTo>
                    <a:pt x="68607" y="353278"/>
                  </a:lnTo>
                  <a:lnTo>
                    <a:pt x="41575" y="324416"/>
                  </a:lnTo>
                  <a:lnTo>
                    <a:pt x="20693" y="290833"/>
                  </a:lnTo>
                  <a:lnTo>
                    <a:pt x="6764" y="253823"/>
                  </a:lnTo>
                  <a:lnTo>
                    <a:pt x="323" y="214806"/>
                  </a:lnTo>
                  <a:lnTo>
                    <a:pt x="0" y="195012"/>
                  </a:lnTo>
                  <a:lnTo>
                    <a:pt x="1618" y="175282"/>
                  </a:lnTo>
                  <a:lnTo>
                    <a:pt x="10598" y="136771"/>
                  </a:lnTo>
                  <a:lnTo>
                    <a:pt x="26919" y="100751"/>
                  </a:lnTo>
                  <a:lnTo>
                    <a:pt x="49953" y="68607"/>
                  </a:lnTo>
                  <a:lnTo>
                    <a:pt x="78816" y="41575"/>
                  </a:lnTo>
                  <a:lnTo>
                    <a:pt x="112398" y="20693"/>
                  </a:lnTo>
                  <a:lnTo>
                    <a:pt x="149408" y="6764"/>
                  </a:lnTo>
                  <a:lnTo>
                    <a:pt x="188425" y="323"/>
                  </a:lnTo>
                  <a:lnTo>
                    <a:pt x="201616" y="0"/>
                  </a:lnTo>
                  <a:lnTo>
                    <a:pt x="470321" y="0"/>
                  </a:lnTo>
                  <a:lnTo>
                    <a:pt x="509526" y="5162"/>
                  </a:lnTo>
                  <a:lnTo>
                    <a:pt x="546973" y="17874"/>
                  </a:lnTo>
                  <a:lnTo>
                    <a:pt x="581219" y="37646"/>
                  </a:lnTo>
                  <a:lnTo>
                    <a:pt x="610950" y="63721"/>
                  </a:lnTo>
                  <a:lnTo>
                    <a:pt x="635023" y="95094"/>
                  </a:lnTo>
                  <a:lnTo>
                    <a:pt x="652512" y="130561"/>
                  </a:lnTo>
                  <a:lnTo>
                    <a:pt x="662748" y="168758"/>
                  </a:lnTo>
                  <a:lnTo>
                    <a:pt x="665333" y="208219"/>
                  </a:lnTo>
                  <a:lnTo>
                    <a:pt x="663715" y="227949"/>
                  </a:lnTo>
                  <a:lnTo>
                    <a:pt x="654734" y="266460"/>
                  </a:lnTo>
                  <a:lnTo>
                    <a:pt x="638413" y="302480"/>
                  </a:lnTo>
                  <a:lnTo>
                    <a:pt x="615379" y="334624"/>
                  </a:lnTo>
                  <a:lnTo>
                    <a:pt x="586517" y="361656"/>
                  </a:lnTo>
                  <a:lnTo>
                    <a:pt x="552934" y="382537"/>
                  </a:lnTo>
                  <a:lnTo>
                    <a:pt x="515924" y="396466"/>
                  </a:lnTo>
                  <a:lnTo>
                    <a:pt x="476907" y="402909"/>
                  </a:lnTo>
                  <a:lnTo>
                    <a:pt x="463717" y="403232"/>
                  </a:lnTo>
                  <a:close/>
                </a:path>
              </a:pathLst>
            </a:custGeom>
            <a:solidFill>
              <a:srgbClr val="946B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8428857" y="3427576"/>
            <a:ext cx="1046480" cy="1183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50" spc="215" dirty="0">
                <a:solidFill>
                  <a:srgbClr val="372928"/>
                </a:solidFill>
                <a:latin typeface="Times New Roman"/>
                <a:cs typeface="Times New Roman"/>
              </a:rPr>
              <a:t>29,7%</a:t>
            </a:r>
            <a:endParaRPr sz="2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755"/>
              </a:spcBef>
            </a:pPr>
            <a:r>
              <a:rPr sz="2650" spc="310" dirty="0">
                <a:solidFill>
                  <a:srgbClr val="372928"/>
                </a:solidFill>
                <a:latin typeface="Times New Roman"/>
                <a:cs typeface="Times New Roman"/>
              </a:rPr>
              <a:t>6</a:t>
            </a:r>
            <a:r>
              <a:rPr sz="2650" spc="240" dirty="0">
                <a:solidFill>
                  <a:srgbClr val="372928"/>
                </a:solidFill>
                <a:latin typeface="Times New Roman"/>
                <a:cs typeface="Times New Roman"/>
              </a:rPr>
              <a:t>3</a:t>
            </a:r>
            <a:r>
              <a:rPr sz="2650" spc="210" dirty="0">
                <a:solidFill>
                  <a:srgbClr val="372928"/>
                </a:solidFill>
                <a:latin typeface="Times New Roman"/>
                <a:cs typeface="Times New Roman"/>
              </a:rPr>
              <a:t>,</a:t>
            </a:r>
            <a:r>
              <a:rPr sz="2650" spc="220" dirty="0">
                <a:solidFill>
                  <a:srgbClr val="372928"/>
                </a:solidFill>
                <a:latin typeface="Times New Roman"/>
                <a:cs typeface="Times New Roman"/>
              </a:rPr>
              <a:t>2</a:t>
            </a:r>
            <a:r>
              <a:rPr sz="2650" spc="180" dirty="0">
                <a:solidFill>
                  <a:srgbClr val="372928"/>
                </a:solidFill>
                <a:latin typeface="Times New Roman"/>
                <a:cs typeface="Times New Roman"/>
              </a:rPr>
              <a:t>%</a:t>
            </a:r>
            <a:endParaRPr sz="2650">
              <a:latin typeface="Times New Roman"/>
              <a:cs typeface="Times New Roma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089355" y="4210110"/>
            <a:ext cx="2240280" cy="403860"/>
            <a:chOff x="6089355" y="4210110"/>
            <a:chExt cx="2240280" cy="403860"/>
          </a:xfrm>
        </p:grpSpPr>
        <p:sp>
          <p:nvSpPr>
            <p:cNvPr id="22" name="object 22"/>
            <p:cNvSpPr/>
            <p:nvPr/>
          </p:nvSpPr>
          <p:spPr>
            <a:xfrm>
              <a:off x="6089355" y="4210110"/>
              <a:ext cx="2240280" cy="403860"/>
            </a:xfrm>
            <a:custGeom>
              <a:avLst/>
              <a:gdLst/>
              <a:ahLst/>
              <a:cxnLst/>
              <a:rect l="l" t="t" r="r" b="b"/>
              <a:pathLst>
                <a:path w="2240279" h="403860">
                  <a:moveTo>
                    <a:pt x="2038563" y="403232"/>
                  </a:moveTo>
                  <a:lnTo>
                    <a:pt x="195012" y="403232"/>
                  </a:lnTo>
                  <a:lnTo>
                    <a:pt x="175282" y="401614"/>
                  </a:lnTo>
                  <a:lnTo>
                    <a:pt x="136771" y="392634"/>
                  </a:lnTo>
                  <a:lnTo>
                    <a:pt x="100751" y="376312"/>
                  </a:lnTo>
                  <a:lnTo>
                    <a:pt x="68607" y="353278"/>
                  </a:lnTo>
                  <a:lnTo>
                    <a:pt x="41575" y="324416"/>
                  </a:lnTo>
                  <a:lnTo>
                    <a:pt x="20693" y="290833"/>
                  </a:lnTo>
                  <a:lnTo>
                    <a:pt x="6764" y="253823"/>
                  </a:lnTo>
                  <a:lnTo>
                    <a:pt x="323" y="214806"/>
                  </a:lnTo>
                  <a:lnTo>
                    <a:pt x="0" y="195012"/>
                  </a:lnTo>
                  <a:lnTo>
                    <a:pt x="1618" y="175282"/>
                  </a:lnTo>
                  <a:lnTo>
                    <a:pt x="10598" y="136771"/>
                  </a:lnTo>
                  <a:lnTo>
                    <a:pt x="26919" y="100751"/>
                  </a:lnTo>
                  <a:lnTo>
                    <a:pt x="49953" y="68607"/>
                  </a:lnTo>
                  <a:lnTo>
                    <a:pt x="78816" y="41575"/>
                  </a:lnTo>
                  <a:lnTo>
                    <a:pt x="112398" y="20693"/>
                  </a:lnTo>
                  <a:lnTo>
                    <a:pt x="149408" y="6764"/>
                  </a:lnTo>
                  <a:lnTo>
                    <a:pt x="188425" y="323"/>
                  </a:lnTo>
                  <a:lnTo>
                    <a:pt x="201616" y="0"/>
                  </a:lnTo>
                  <a:lnTo>
                    <a:pt x="2045167" y="0"/>
                  </a:lnTo>
                  <a:lnTo>
                    <a:pt x="2084372" y="5162"/>
                  </a:lnTo>
                  <a:lnTo>
                    <a:pt x="2121819" y="17874"/>
                  </a:lnTo>
                  <a:lnTo>
                    <a:pt x="2156065" y="37646"/>
                  </a:lnTo>
                  <a:lnTo>
                    <a:pt x="2185796" y="63721"/>
                  </a:lnTo>
                  <a:lnTo>
                    <a:pt x="2209869" y="95094"/>
                  </a:lnTo>
                  <a:lnTo>
                    <a:pt x="2227358" y="130561"/>
                  </a:lnTo>
                  <a:lnTo>
                    <a:pt x="2237594" y="168758"/>
                  </a:lnTo>
                  <a:lnTo>
                    <a:pt x="2240179" y="208219"/>
                  </a:lnTo>
                  <a:lnTo>
                    <a:pt x="2238561" y="227949"/>
                  </a:lnTo>
                  <a:lnTo>
                    <a:pt x="2229581" y="266460"/>
                  </a:lnTo>
                  <a:lnTo>
                    <a:pt x="2213259" y="302480"/>
                  </a:lnTo>
                  <a:lnTo>
                    <a:pt x="2190225" y="334624"/>
                  </a:lnTo>
                  <a:lnTo>
                    <a:pt x="2161363" y="361656"/>
                  </a:lnTo>
                  <a:lnTo>
                    <a:pt x="2127780" y="382537"/>
                  </a:lnTo>
                  <a:lnTo>
                    <a:pt x="2090770" y="396466"/>
                  </a:lnTo>
                  <a:lnTo>
                    <a:pt x="2051753" y="402909"/>
                  </a:lnTo>
                  <a:lnTo>
                    <a:pt x="2038563" y="403232"/>
                  </a:lnTo>
                  <a:close/>
                </a:path>
              </a:pathLst>
            </a:custGeom>
            <a:solidFill>
              <a:srgbClr val="FFF4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089355" y="4210110"/>
              <a:ext cx="1416050" cy="403860"/>
            </a:xfrm>
            <a:custGeom>
              <a:avLst/>
              <a:gdLst/>
              <a:ahLst/>
              <a:cxnLst/>
              <a:rect l="l" t="t" r="r" b="b"/>
              <a:pathLst>
                <a:path w="1416050" h="403860">
                  <a:moveTo>
                    <a:pt x="1214177" y="403232"/>
                  </a:moveTo>
                  <a:lnTo>
                    <a:pt x="195012" y="403232"/>
                  </a:lnTo>
                  <a:lnTo>
                    <a:pt x="175282" y="401614"/>
                  </a:lnTo>
                  <a:lnTo>
                    <a:pt x="136771" y="392634"/>
                  </a:lnTo>
                  <a:lnTo>
                    <a:pt x="100751" y="376312"/>
                  </a:lnTo>
                  <a:lnTo>
                    <a:pt x="68607" y="353278"/>
                  </a:lnTo>
                  <a:lnTo>
                    <a:pt x="41575" y="324416"/>
                  </a:lnTo>
                  <a:lnTo>
                    <a:pt x="20693" y="290833"/>
                  </a:lnTo>
                  <a:lnTo>
                    <a:pt x="6764" y="253823"/>
                  </a:lnTo>
                  <a:lnTo>
                    <a:pt x="323" y="214806"/>
                  </a:lnTo>
                  <a:lnTo>
                    <a:pt x="0" y="195012"/>
                  </a:lnTo>
                  <a:lnTo>
                    <a:pt x="1618" y="175282"/>
                  </a:lnTo>
                  <a:lnTo>
                    <a:pt x="10598" y="136771"/>
                  </a:lnTo>
                  <a:lnTo>
                    <a:pt x="26919" y="100751"/>
                  </a:lnTo>
                  <a:lnTo>
                    <a:pt x="49953" y="68607"/>
                  </a:lnTo>
                  <a:lnTo>
                    <a:pt x="78816" y="41575"/>
                  </a:lnTo>
                  <a:lnTo>
                    <a:pt x="112398" y="20693"/>
                  </a:lnTo>
                  <a:lnTo>
                    <a:pt x="149408" y="6764"/>
                  </a:lnTo>
                  <a:lnTo>
                    <a:pt x="188425" y="323"/>
                  </a:lnTo>
                  <a:lnTo>
                    <a:pt x="201616" y="0"/>
                  </a:lnTo>
                  <a:lnTo>
                    <a:pt x="1220781" y="0"/>
                  </a:lnTo>
                  <a:lnTo>
                    <a:pt x="1259986" y="5162"/>
                  </a:lnTo>
                  <a:lnTo>
                    <a:pt x="1297433" y="17874"/>
                  </a:lnTo>
                  <a:lnTo>
                    <a:pt x="1331679" y="37646"/>
                  </a:lnTo>
                  <a:lnTo>
                    <a:pt x="1361410" y="63721"/>
                  </a:lnTo>
                  <a:lnTo>
                    <a:pt x="1385483" y="95094"/>
                  </a:lnTo>
                  <a:lnTo>
                    <a:pt x="1402972" y="130561"/>
                  </a:lnTo>
                  <a:lnTo>
                    <a:pt x="1413208" y="168758"/>
                  </a:lnTo>
                  <a:lnTo>
                    <a:pt x="1415793" y="208219"/>
                  </a:lnTo>
                  <a:lnTo>
                    <a:pt x="1414175" y="227949"/>
                  </a:lnTo>
                  <a:lnTo>
                    <a:pt x="1405195" y="266460"/>
                  </a:lnTo>
                  <a:lnTo>
                    <a:pt x="1388873" y="302480"/>
                  </a:lnTo>
                  <a:lnTo>
                    <a:pt x="1365839" y="334624"/>
                  </a:lnTo>
                  <a:lnTo>
                    <a:pt x="1336977" y="361656"/>
                  </a:lnTo>
                  <a:lnTo>
                    <a:pt x="1303394" y="382537"/>
                  </a:lnTo>
                  <a:lnTo>
                    <a:pt x="1266384" y="396466"/>
                  </a:lnTo>
                  <a:lnTo>
                    <a:pt x="1227367" y="402909"/>
                  </a:lnTo>
                  <a:lnTo>
                    <a:pt x="1214177" y="403232"/>
                  </a:lnTo>
                  <a:close/>
                </a:path>
              </a:pathLst>
            </a:custGeom>
            <a:solidFill>
              <a:srgbClr val="946B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8489574" y="5103976"/>
            <a:ext cx="986155" cy="4292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50" spc="135" dirty="0">
                <a:solidFill>
                  <a:srgbClr val="372928"/>
                </a:solidFill>
                <a:latin typeface="Times New Roman"/>
                <a:cs typeface="Times New Roman"/>
              </a:rPr>
              <a:t>14,8%</a:t>
            </a:r>
            <a:endParaRPr sz="265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150071" y="5132374"/>
            <a:ext cx="2240280" cy="403860"/>
            <a:chOff x="6150071" y="5132374"/>
            <a:chExt cx="2240280" cy="403860"/>
          </a:xfrm>
        </p:grpSpPr>
        <p:sp>
          <p:nvSpPr>
            <p:cNvPr id="26" name="object 26"/>
            <p:cNvSpPr/>
            <p:nvPr/>
          </p:nvSpPr>
          <p:spPr>
            <a:xfrm>
              <a:off x="6150071" y="5132374"/>
              <a:ext cx="2240280" cy="403860"/>
            </a:xfrm>
            <a:custGeom>
              <a:avLst/>
              <a:gdLst/>
              <a:ahLst/>
              <a:cxnLst/>
              <a:rect l="l" t="t" r="r" b="b"/>
              <a:pathLst>
                <a:path w="2240279" h="403860">
                  <a:moveTo>
                    <a:pt x="2038563" y="403232"/>
                  </a:moveTo>
                  <a:lnTo>
                    <a:pt x="195012" y="403232"/>
                  </a:lnTo>
                  <a:lnTo>
                    <a:pt x="175282" y="401614"/>
                  </a:lnTo>
                  <a:lnTo>
                    <a:pt x="136771" y="392634"/>
                  </a:lnTo>
                  <a:lnTo>
                    <a:pt x="100751" y="376312"/>
                  </a:lnTo>
                  <a:lnTo>
                    <a:pt x="68607" y="353278"/>
                  </a:lnTo>
                  <a:lnTo>
                    <a:pt x="41575" y="324416"/>
                  </a:lnTo>
                  <a:lnTo>
                    <a:pt x="20693" y="290833"/>
                  </a:lnTo>
                  <a:lnTo>
                    <a:pt x="6764" y="253823"/>
                  </a:lnTo>
                  <a:lnTo>
                    <a:pt x="323" y="214806"/>
                  </a:lnTo>
                  <a:lnTo>
                    <a:pt x="0" y="195012"/>
                  </a:lnTo>
                  <a:lnTo>
                    <a:pt x="1618" y="175282"/>
                  </a:lnTo>
                  <a:lnTo>
                    <a:pt x="10598" y="136771"/>
                  </a:lnTo>
                  <a:lnTo>
                    <a:pt x="26919" y="100751"/>
                  </a:lnTo>
                  <a:lnTo>
                    <a:pt x="49953" y="68607"/>
                  </a:lnTo>
                  <a:lnTo>
                    <a:pt x="78816" y="41575"/>
                  </a:lnTo>
                  <a:lnTo>
                    <a:pt x="112398" y="20693"/>
                  </a:lnTo>
                  <a:lnTo>
                    <a:pt x="149408" y="6764"/>
                  </a:lnTo>
                  <a:lnTo>
                    <a:pt x="188425" y="323"/>
                  </a:lnTo>
                  <a:lnTo>
                    <a:pt x="201616" y="0"/>
                  </a:lnTo>
                  <a:lnTo>
                    <a:pt x="2045167" y="0"/>
                  </a:lnTo>
                  <a:lnTo>
                    <a:pt x="2084372" y="5162"/>
                  </a:lnTo>
                  <a:lnTo>
                    <a:pt x="2121819" y="17874"/>
                  </a:lnTo>
                  <a:lnTo>
                    <a:pt x="2156065" y="37646"/>
                  </a:lnTo>
                  <a:lnTo>
                    <a:pt x="2185796" y="63721"/>
                  </a:lnTo>
                  <a:lnTo>
                    <a:pt x="2209869" y="95094"/>
                  </a:lnTo>
                  <a:lnTo>
                    <a:pt x="2227358" y="130561"/>
                  </a:lnTo>
                  <a:lnTo>
                    <a:pt x="2237594" y="168758"/>
                  </a:lnTo>
                  <a:lnTo>
                    <a:pt x="2240179" y="208219"/>
                  </a:lnTo>
                  <a:lnTo>
                    <a:pt x="2238561" y="227949"/>
                  </a:lnTo>
                  <a:lnTo>
                    <a:pt x="2229581" y="266460"/>
                  </a:lnTo>
                  <a:lnTo>
                    <a:pt x="2213259" y="302480"/>
                  </a:lnTo>
                  <a:lnTo>
                    <a:pt x="2190225" y="334624"/>
                  </a:lnTo>
                  <a:lnTo>
                    <a:pt x="2161363" y="361656"/>
                  </a:lnTo>
                  <a:lnTo>
                    <a:pt x="2127780" y="382537"/>
                  </a:lnTo>
                  <a:lnTo>
                    <a:pt x="2090770" y="396466"/>
                  </a:lnTo>
                  <a:lnTo>
                    <a:pt x="2051753" y="402909"/>
                  </a:lnTo>
                  <a:lnTo>
                    <a:pt x="2038563" y="403232"/>
                  </a:lnTo>
                  <a:close/>
                </a:path>
              </a:pathLst>
            </a:custGeom>
            <a:solidFill>
              <a:srgbClr val="FFF4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150071" y="5132374"/>
              <a:ext cx="403860" cy="403860"/>
            </a:xfrm>
            <a:custGeom>
              <a:avLst/>
              <a:gdLst/>
              <a:ahLst/>
              <a:cxnLst/>
              <a:rect l="l" t="t" r="r" b="b"/>
              <a:pathLst>
                <a:path w="403859" h="403860">
                  <a:moveTo>
                    <a:pt x="208219" y="403232"/>
                  </a:moveTo>
                  <a:lnTo>
                    <a:pt x="168758" y="400647"/>
                  </a:lnTo>
                  <a:lnTo>
                    <a:pt x="130561" y="390411"/>
                  </a:lnTo>
                  <a:lnTo>
                    <a:pt x="95094" y="372922"/>
                  </a:lnTo>
                  <a:lnTo>
                    <a:pt x="63721" y="348849"/>
                  </a:lnTo>
                  <a:lnTo>
                    <a:pt x="37646" y="319118"/>
                  </a:lnTo>
                  <a:lnTo>
                    <a:pt x="17874" y="284872"/>
                  </a:lnTo>
                  <a:lnTo>
                    <a:pt x="5162" y="247425"/>
                  </a:lnTo>
                  <a:lnTo>
                    <a:pt x="0" y="208219"/>
                  </a:lnTo>
                  <a:lnTo>
                    <a:pt x="323" y="188425"/>
                  </a:lnTo>
                  <a:lnTo>
                    <a:pt x="6764" y="149408"/>
                  </a:lnTo>
                  <a:lnTo>
                    <a:pt x="20693" y="112398"/>
                  </a:lnTo>
                  <a:lnTo>
                    <a:pt x="41575" y="78816"/>
                  </a:lnTo>
                  <a:lnTo>
                    <a:pt x="68607" y="49953"/>
                  </a:lnTo>
                  <a:lnTo>
                    <a:pt x="100751" y="26919"/>
                  </a:lnTo>
                  <a:lnTo>
                    <a:pt x="136771" y="10598"/>
                  </a:lnTo>
                  <a:lnTo>
                    <a:pt x="175282" y="1618"/>
                  </a:lnTo>
                  <a:lnTo>
                    <a:pt x="195012" y="0"/>
                  </a:lnTo>
                  <a:lnTo>
                    <a:pt x="214806" y="323"/>
                  </a:lnTo>
                  <a:lnTo>
                    <a:pt x="253823" y="6764"/>
                  </a:lnTo>
                  <a:lnTo>
                    <a:pt x="290833" y="20693"/>
                  </a:lnTo>
                  <a:lnTo>
                    <a:pt x="324416" y="41575"/>
                  </a:lnTo>
                  <a:lnTo>
                    <a:pt x="353278" y="68607"/>
                  </a:lnTo>
                  <a:lnTo>
                    <a:pt x="376312" y="100751"/>
                  </a:lnTo>
                  <a:lnTo>
                    <a:pt x="392634" y="136771"/>
                  </a:lnTo>
                  <a:lnTo>
                    <a:pt x="401614" y="175282"/>
                  </a:lnTo>
                  <a:lnTo>
                    <a:pt x="403232" y="195012"/>
                  </a:lnTo>
                  <a:lnTo>
                    <a:pt x="402909" y="214806"/>
                  </a:lnTo>
                  <a:lnTo>
                    <a:pt x="396466" y="253823"/>
                  </a:lnTo>
                  <a:lnTo>
                    <a:pt x="382537" y="290833"/>
                  </a:lnTo>
                  <a:lnTo>
                    <a:pt x="361656" y="324416"/>
                  </a:lnTo>
                  <a:lnTo>
                    <a:pt x="334624" y="353278"/>
                  </a:lnTo>
                  <a:lnTo>
                    <a:pt x="302480" y="376312"/>
                  </a:lnTo>
                  <a:lnTo>
                    <a:pt x="266460" y="392634"/>
                  </a:lnTo>
                  <a:lnTo>
                    <a:pt x="227949" y="401614"/>
                  </a:lnTo>
                  <a:close/>
                </a:path>
              </a:pathLst>
            </a:custGeom>
            <a:solidFill>
              <a:srgbClr val="946B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169503" y="2653400"/>
            <a:ext cx="133667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229" dirty="0">
                <a:solidFill>
                  <a:srgbClr val="372928"/>
                </a:solidFill>
                <a:latin typeface="Verdana"/>
                <a:cs typeface="Verdana"/>
              </a:rPr>
              <a:t>Podwładni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81990" y="1749420"/>
            <a:ext cx="323850" cy="323850"/>
          </a:xfrm>
          <a:custGeom>
            <a:avLst/>
            <a:gdLst/>
            <a:ahLst/>
            <a:cxnLst/>
            <a:rect l="l" t="t" r="r" b="b"/>
            <a:pathLst>
              <a:path w="323850" h="323850">
                <a:moveTo>
                  <a:pt x="161924" y="323849"/>
                </a:moveTo>
                <a:lnTo>
                  <a:pt x="118878" y="318065"/>
                </a:lnTo>
                <a:lnTo>
                  <a:pt x="80198" y="301742"/>
                </a:lnTo>
                <a:lnTo>
                  <a:pt x="47426" y="276423"/>
                </a:lnTo>
                <a:lnTo>
                  <a:pt x="22107" y="243651"/>
                </a:lnTo>
                <a:lnTo>
                  <a:pt x="5784" y="204971"/>
                </a:lnTo>
                <a:lnTo>
                  <a:pt x="0" y="161924"/>
                </a:lnTo>
                <a:lnTo>
                  <a:pt x="5784" y="118878"/>
                </a:lnTo>
                <a:lnTo>
                  <a:pt x="22107" y="80198"/>
                </a:lnTo>
                <a:lnTo>
                  <a:pt x="47426" y="47426"/>
                </a:lnTo>
                <a:lnTo>
                  <a:pt x="80198" y="22107"/>
                </a:lnTo>
                <a:lnTo>
                  <a:pt x="118878" y="5784"/>
                </a:lnTo>
                <a:lnTo>
                  <a:pt x="161924" y="0"/>
                </a:lnTo>
                <a:lnTo>
                  <a:pt x="204971" y="5784"/>
                </a:lnTo>
                <a:lnTo>
                  <a:pt x="243651" y="22107"/>
                </a:lnTo>
                <a:lnTo>
                  <a:pt x="276423" y="47426"/>
                </a:lnTo>
                <a:lnTo>
                  <a:pt x="301742" y="80198"/>
                </a:lnTo>
                <a:lnTo>
                  <a:pt x="318065" y="118878"/>
                </a:lnTo>
                <a:lnTo>
                  <a:pt x="323849" y="161924"/>
                </a:lnTo>
                <a:lnTo>
                  <a:pt x="318065" y="204971"/>
                </a:lnTo>
                <a:lnTo>
                  <a:pt x="301742" y="243651"/>
                </a:lnTo>
                <a:lnTo>
                  <a:pt x="276423" y="276423"/>
                </a:lnTo>
                <a:lnTo>
                  <a:pt x="243651" y="301742"/>
                </a:lnTo>
                <a:lnTo>
                  <a:pt x="204971" y="318065"/>
                </a:lnTo>
                <a:lnTo>
                  <a:pt x="161924" y="323849"/>
                </a:lnTo>
                <a:close/>
              </a:path>
            </a:pathLst>
          </a:custGeom>
          <a:solidFill>
            <a:srgbClr val="946B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8420811" y="1680685"/>
            <a:ext cx="1043940" cy="4292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50" spc="240" dirty="0">
                <a:solidFill>
                  <a:srgbClr val="372928"/>
                </a:solidFill>
                <a:latin typeface="Times New Roman"/>
                <a:cs typeface="Times New Roman"/>
              </a:rPr>
              <a:t>33</a:t>
            </a:r>
            <a:r>
              <a:rPr sz="2650" spc="210" dirty="0">
                <a:solidFill>
                  <a:srgbClr val="372928"/>
                </a:solidFill>
                <a:latin typeface="Times New Roman"/>
                <a:cs typeface="Times New Roman"/>
              </a:rPr>
              <a:t>,</a:t>
            </a:r>
            <a:r>
              <a:rPr sz="2650" spc="270" dirty="0">
                <a:solidFill>
                  <a:srgbClr val="372928"/>
                </a:solidFill>
                <a:latin typeface="Times New Roman"/>
                <a:cs typeface="Times New Roman"/>
              </a:rPr>
              <a:t>5</a:t>
            </a:r>
            <a:r>
              <a:rPr sz="2650" spc="180" dirty="0">
                <a:solidFill>
                  <a:srgbClr val="372928"/>
                </a:solidFill>
                <a:latin typeface="Times New Roman"/>
                <a:cs typeface="Times New Roman"/>
              </a:rPr>
              <a:t>%</a:t>
            </a:r>
            <a:endParaRPr sz="2650">
              <a:latin typeface="Times New Roman"/>
              <a:cs typeface="Times New Roman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6081308" y="1709089"/>
            <a:ext cx="2240280" cy="403860"/>
            <a:chOff x="6081308" y="1709089"/>
            <a:chExt cx="2240280" cy="403860"/>
          </a:xfrm>
        </p:grpSpPr>
        <p:sp>
          <p:nvSpPr>
            <p:cNvPr id="32" name="object 32"/>
            <p:cNvSpPr/>
            <p:nvPr/>
          </p:nvSpPr>
          <p:spPr>
            <a:xfrm>
              <a:off x="6081308" y="1709089"/>
              <a:ext cx="2240280" cy="403860"/>
            </a:xfrm>
            <a:custGeom>
              <a:avLst/>
              <a:gdLst/>
              <a:ahLst/>
              <a:cxnLst/>
              <a:rect l="l" t="t" r="r" b="b"/>
              <a:pathLst>
                <a:path w="2240279" h="403860">
                  <a:moveTo>
                    <a:pt x="2038563" y="403232"/>
                  </a:moveTo>
                  <a:lnTo>
                    <a:pt x="195012" y="403232"/>
                  </a:lnTo>
                  <a:lnTo>
                    <a:pt x="175282" y="401614"/>
                  </a:lnTo>
                  <a:lnTo>
                    <a:pt x="136771" y="392634"/>
                  </a:lnTo>
                  <a:lnTo>
                    <a:pt x="100751" y="376312"/>
                  </a:lnTo>
                  <a:lnTo>
                    <a:pt x="68607" y="353278"/>
                  </a:lnTo>
                  <a:lnTo>
                    <a:pt x="41575" y="324416"/>
                  </a:lnTo>
                  <a:lnTo>
                    <a:pt x="20693" y="290833"/>
                  </a:lnTo>
                  <a:lnTo>
                    <a:pt x="6764" y="253823"/>
                  </a:lnTo>
                  <a:lnTo>
                    <a:pt x="323" y="214806"/>
                  </a:lnTo>
                  <a:lnTo>
                    <a:pt x="0" y="195012"/>
                  </a:lnTo>
                  <a:lnTo>
                    <a:pt x="1618" y="175282"/>
                  </a:lnTo>
                  <a:lnTo>
                    <a:pt x="10598" y="136771"/>
                  </a:lnTo>
                  <a:lnTo>
                    <a:pt x="26919" y="100751"/>
                  </a:lnTo>
                  <a:lnTo>
                    <a:pt x="49953" y="68607"/>
                  </a:lnTo>
                  <a:lnTo>
                    <a:pt x="78816" y="41575"/>
                  </a:lnTo>
                  <a:lnTo>
                    <a:pt x="112398" y="20693"/>
                  </a:lnTo>
                  <a:lnTo>
                    <a:pt x="149408" y="6764"/>
                  </a:lnTo>
                  <a:lnTo>
                    <a:pt x="188425" y="323"/>
                  </a:lnTo>
                  <a:lnTo>
                    <a:pt x="201616" y="0"/>
                  </a:lnTo>
                  <a:lnTo>
                    <a:pt x="2045167" y="0"/>
                  </a:lnTo>
                  <a:lnTo>
                    <a:pt x="2084372" y="5162"/>
                  </a:lnTo>
                  <a:lnTo>
                    <a:pt x="2121819" y="17874"/>
                  </a:lnTo>
                  <a:lnTo>
                    <a:pt x="2156065" y="37646"/>
                  </a:lnTo>
                  <a:lnTo>
                    <a:pt x="2185796" y="63721"/>
                  </a:lnTo>
                  <a:lnTo>
                    <a:pt x="2209869" y="95094"/>
                  </a:lnTo>
                  <a:lnTo>
                    <a:pt x="2227358" y="130561"/>
                  </a:lnTo>
                  <a:lnTo>
                    <a:pt x="2237594" y="168758"/>
                  </a:lnTo>
                  <a:lnTo>
                    <a:pt x="2240179" y="208219"/>
                  </a:lnTo>
                  <a:lnTo>
                    <a:pt x="2238561" y="227949"/>
                  </a:lnTo>
                  <a:lnTo>
                    <a:pt x="2229581" y="266460"/>
                  </a:lnTo>
                  <a:lnTo>
                    <a:pt x="2213259" y="302480"/>
                  </a:lnTo>
                  <a:lnTo>
                    <a:pt x="2190225" y="334624"/>
                  </a:lnTo>
                  <a:lnTo>
                    <a:pt x="2161363" y="361656"/>
                  </a:lnTo>
                  <a:lnTo>
                    <a:pt x="2127780" y="382537"/>
                  </a:lnTo>
                  <a:lnTo>
                    <a:pt x="2090770" y="396466"/>
                  </a:lnTo>
                  <a:lnTo>
                    <a:pt x="2051753" y="402909"/>
                  </a:lnTo>
                  <a:lnTo>
                    <a:pt x="2038563" y="403232"/>
                  </a:lnTo>
                  <a:close/>
                </a:path>
              </a:pathLst>
            </a:custGeom>
            <a:solidFill>
              <a:srgbClr val="FFF4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081308" y="1709089"/>
              <a:ext cx="750570" cy="403860"/>
            </a:xfrm>
            <a:custGeom>
              <a:avLst/>
              <a:gdLst/>
              <a:ahLst/>
              <a:cxnLst/>
              <a:rect l="l" t="t" r="r" b="b"/>
              <a:pathLst>
                <a:path w="750570" h="403860">
                  <a:moveTo>
                    <a:pt x="548843" y="403232"/>
                  </a:moveTo>
                  <a:lnTo>
                    <a:pt x="195012" y="403232"/>
                  </a:lnTo>
                  <a:lnTo>
                    <a:pt x="175282" y="401614"/>
                  </a:lnTo>
                  <a:lnTo>
                    <a:pt x="136771" y="392634"/>
                  </a:lnTo>
                  <a:lnTo>
                    <a:pt x="100751" y="376312"/>
                  </a:lnTo>
                  <a:lnTo>
                    <a:pt x="68607" y="353278"/>
                  </a:lnTo>
                  <a:lnTo>
                    <a:pt x="41575" y="324416"/>
                  </a:lnTo>
                  <a:lnTo>
                    <a:pt x="20693" y="290833"/>
                  </a:lnTo>
                  <a:lnTo>
                    <a:pt x="6764" y="253823"/>
                  </a:lnTo>
                  <a:lnTo>
                    <a:pt x="323" y="214806"/>
                  </a:lnTo>
                  <a:lnTo>
                    <a:pt x="0" y="195012"/>
                  </a:lnTo>
                  <a:lnTo>
                    <a:pt x="1618" y="175282"/>
                  </a:lnTo>
                  <a:lnTo>
                    <a:pt x="10598" y="136771"/>
                  </a:lnTo>
                  <a:lnTo>
                    <a:pt x="26919" y="100751"/>
                  </a:lnTo>
                  <a:lnTo>
                    <a:pt x="49953" y="68607"/>
                  </a:lnTo>
                  <a:lnTo>
                    <a:pt x="78816" y="41575"/>
                  </a:lnTo>
                  <a:lnTo>
                    <a:pt x="112398" y="20693"/>
                  </a:lnTo>
                  <a:lnTo>
                    <a:pt x="149408" y="6764"/>
                  </a:lnTo>
                  <a:lnTo>
                    <a:pt x="188425" y="323"/>
                  </a:lnTo>
                  <a:lnTo>
                    <a:pt x="201616" y="0"/>
                  </a:lnTo>
                  <a:lnTo>
                    <a:pt x="555448" y="0"/>
                  </a:lnTo>
                  <a:lnTo>
                    <a:pt x="594653" y="5162"/>
                  </a:lnTo>
                  <a:lnTo>
                    <a:pt x="632100" y="17874"/>
                  </a:lnTo>
                  <a:lnTo>
                    <a:pt x="666345" y="37646"/>
                  </a:lnTo>
                  <a:lnTo>
                    <a:pt x="696077" y="63721"/>
                  </a:lnTo>
                  <a:lnTo>
                    <a:pt x="720150" y="95094"/>
                  </a:lnTo>
                  <a:lnTo>
                    <a:pt x="737639" y="130561"/>
                  </a:lnTo>
                  <a:lnTo>
                    <a:pt x="747874" y="168758"/>
                  </a:lnTo>
                  <a:lnTo>
                    <a:pt x="750460" y="208219"/>
                  </a:lnTo>
                  <a:lnTo>
                    <a:pt x="748842" y="227949"/>
                  </a:lnTo>
                  <a:lnTo>
                    <a:pt x="739861" y="266460"/>
                  </a:lnTo>
                  <a:lnTo>
                    <a:pt x="723539" y="302480"/>
                  </a:lnTo>
                  <a:lnTo>
                    <a:pt x="700506" y="334624"/>
                  </a:lnTo>
                  <a:lnTo>
                    <a:pt x="671643" y="361656"/>
                  </a:lnTo>
                  <a:lnTo>
                    <a:pt x="638061" y="382537"/>
                  </a:lnTo>
                  <a:lnTo>
                    <a:pt x="601051" y="396466"/>
                  </a:lnTo>
                  <a:lnTo>
                    <a:pt x="562034" y="402909"/>
                  </a:lnTo>
                  <a:lnTo>
                    <a:pt x="548843" y="403232"/>
                  </a:lnTo>
                  <a:close/>
                </a:path>
              </a:pathLst>
            </a:custGeom>
            <a:solidFill>
              <a:srgbClr val="946B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667124"/>
            <a:ext cx="9753600" cy="3648075"/>
          </a:xfrm>
          <a:custGeom>
            <a:avLst/>
            <a:gdLst/>
            <a:ahLst/>
            <a:cxnLst/>
            <a:rect l="l" t="t" r="r" b="b"/>
            <a:pathLst>
              <a:path w="9753600" h="3648075">
                <a:moveTo>
                  <a:pt x="0" y="3648075"/>
                </a:moveTo>
                <a:lnTo>
                  <a:pt x="9753600" y="3648075"/>
                </a:lnTo>
                <a:lnTo>
                  <a:pt x="9753600" y="0"/>
                </a:lnTo>
                <a:lnTo>
                  <a:pt x="0" y="0"/>
                </a:lnTo>
                <a:lnTo>
                  <a:pt x="0" y="3648075"/>
                </a:lnTo>
                <a:close/>
              </a:path>
            </a:pathLst>
          </a:custGeom>
          <a:solidFill>
            <a:srgbClr val="FFC6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753600" cy="3667125"/>
          </a:xfrm>
          <a:custGeom>
            <a:avLst/>
            <a:gdLst/>
            <a:ahLst/>
            <a:cxnLst/>
            <a:rect l="l" t="t" r="r" b="b"/>
            <a:pathLst>
              <a:path w="9753600" h="3667125">
                <a:moveTo>
                  <a:pt x="9753600" y="3667124"/>
                </a:moveTo>
                <a:lnTo>
                  <a:pt x="0" y="3667124"/>
                </a:lnTo>
                <a:lnTo>
                  <a:pt x="0" y="0"/>
                </a:lnTo>
                <a:lnTo>
                  <a:pt x="9753600" y="0"/>
                </a:lnTo>
                <a:lnTo>
                  <a:pt x="9753600" y="3667124"/>
                </a:lnTo>
                <a:close/>
              </a:path>
            </a:pathLst>
          </a:custGeom>
          <a:solidFill>
            <a:srgbClr val="3729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09674" y="584858"/>
            <a:ext cx="7734300" cy="197612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2700" marR="5080" indent="-635" algn="ctr">
              <a:lnSpc>
                <a:spcPts val="5040"/>
              </a:lnSpc>
              <a:spcBef>
                <a:spcPts val="465"/>
              </a:spcBef>
            </a:pPr>
            <a:r>
              <a:rPr sz="4400" spc="220" dirty="0">
                <a:solidFill>
                  <a:srgbClr val="FFF4E9"/>
                </a:solidFill>
              </a:rPr>
              <a:t>Czy </a:t>
            </a:r>
            <a:r>
              <a:rPr sz="4400" spc="280" dirty="0">
                <a:solidFill>
                  <a:srgbClr val="FFF4E9"/>
                </a:solidFill>
              </a:rPr>
              <a:t>zdarzyło </a:t>
            </a:r>
            <a:r>
              <a:rPr sz="4400" spc="295" dirty="0">
                <a:solidFill>
                  <a:srgbClr val="FFF4E9"/>
                </a:solidFill>
              </a:rPr>
              <a:t>się </a:t>
            </a:r>
            <a:r>
              <a:rPr sz="4400" spc="300" dirty="0">
                <a:solidFill>
                  <a:srgbClr val="FFF4E9"/>
                </a:solidFill>
              </a:rPr>
              <a:t>kiedyś  </a:t>
            </a:r>
            <a:r>
              <a:rPr sz="4400" spc="409" dirty="0">
                <a:solidFill>
                  <a:srgbClr val="FFF4E9"/>
                </a:solidFill>
              </a:rPr>
              <a:t>badanym </a:t>
            </a:r>
            <a:r>
              <a:rPr sz="4400" spc="335" dirty="0">
                <a:solidFill>
                  <a:srgbClr val="FFF4E9"/>
                </a:solidFill>
              </a:rPr>
              <a:t>zachować </a:t>
            </a:r>
            <a:r>
              <a:rPr sz="4400" spc="425" dirty="0">
                <a:solidFill>
                  <a:srgbClr val="FFF4E9"/>
                </a:solidFill>
              </a:rPr>
              <a:t>w</a:t>
            </a:r>
            <a:r>
              <a:rPr sz="4400" spc="-195" dirty="0">
                <a:solidFill>
                  <a:srgbClr val="FFF4E9"/>
                </a:solidFill>
              </a:rPr>
              <a:t> </a:t>
            </a:r>
            <a:r>
              <a:rPr sz="4400" spc="310" dirty="0">
                <a:solidFill>
                  <a:srgbClr val="FFF4E9"/>
                </a:solidFill>
              </a:rPr>
              <a:t>sposób  </a:t>
            </a:r>
            <a:r>
              <a:rPr sz="4400" spc="290" dirty="0">
                <a:solidFill>
                  <a:srgbClr val="FFF4E9"/>
                </a:solidFill>
              </a:rPr>
              <a:t>dyskryminujący?</a:t>
            </a:r>
            <a:endParaRPr sz="4400"/>
          </a:p>
        </p:txBody>
      </p:sp>
      <p:sp>
        <p:nvSpPr>
          <p:cNvPr id="5" name="object 5"/>
          <p:cNvSpPr txBox="1"/>
          <p:nvPr/>
        </p:nvSpPr>
        <p:spPr>
          <a:xfrm>
            <a:off x="1508223" y="4059671"/>
            <a:ext cx="49212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180" dirty="0">
                <a:solidFill>
                  <a:srgbClr val="372928"/>
                </a:solidFill>
                <a:latin typeface="Times New Roman"/>
                <a:cs typeface="Times New Roman"/>
              </a:rPr>
              <a:t>T</a:t>
            </a:r>
            <a:r>
              <a:rPr sz="1900" spc="305" dirty="0">
                <a:solidFill>
                  <a:srgbClr val="372928"/>
                </a:solidFill>
                <a:latin typeface="Times New Roman"/>
                <a:cs typeface="Times New Roman"/>
              </a:rPr>
              <a:t>a</a:t>
            </a:r>
            <a:r>
              <a:rPr sz="1900" spc="225" dirty="0">
                <a:solidFill>
                  <a:srgbClr val="372928"/>
                </a:solidFill>
                <a:latin typeface="Times New Roman"/>
                <a:cs typeface="Times New Roman"/>
              </a:rPr>
              <a:t>k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53205" y="4059671"/>
            <a:ext cx="44767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220" dirty="0">
                <a:solidFill>
                  <a:srgbClr val="372928"/>
                </a:solidFill>
                <a:latin typeface="Times New Roman"/>
                <a:cs typeface="Times New Roman"/>
              </a:rPr>
              <a:t>N</a:t>
            </a:r>
            <a:r>
              <a:rPr sz="1900" spc="155" dirty="0">
                <a:solidFill>
                  <a:srgbClr val="372928"/>
                </a:solidFill>
                <a:latin typeface="Times New Roman"/>
                <a:cs typeface="Times New Roman"/>
              </a:rPr>
              <a:t>i</a:t>
            </a:r>
            <a:r>
              <a:rPr sz="1900" spc="190" dirty="0">
                <a:solidFill>
                  <a:srgbClr val="372928"/>
                </a:solidFill>
                <a:latin typeface="Times New Roman"/>
                <a:cs typeface="Times New Roman"/>
              </a:rPr>
              <a:t>e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99580" y="4059671"/>
            <a:ext cx="120015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190" dirty="0">
                <a:solidFill>
                  <a:srgbClr val="372928"/>
                </a:solidFill>
                <a:latin typeface="Times New Roman"/>
                <a:cs typeface="Times New Roman"/>
              </a:rPr>
              <a:t>Nie</a:t>
            </a:r>
            <a:r>
              <a:rPr sz="1900" spc="215" dirty="0">
                <a:solidFill>
                  <a:srgbClr val="372928"/>
                </a:solidFill>
                <a:latin typeface="Times New Roman"/>
                <a:cs typeface="Times New Roman"/>
              </a:rPr>
              <a:t> </a:t>
            </a:r>
            <a:r>
              <a:rPr sz="1900" spc="229" dirty="0">
                <a:solidFill>
                  <a:srgbClr val="372928"/>
                </a:solidFill>
                <a:latin typeface="Times New Roman"/>
                <a:cs typeface="Times New Roman"/>
              </a:rPr>
              <a:t>wiem</a:t>
            </a:r>
            <a:endParaRPr sz="19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43844" y="3659337"/>
            <a:ext cx="9271000" cy="2924175"/>
            <a:chOff x="343844" y="3659337"/>
            <a:chExt cx="9271000" cy="2924175"/>
          </a:xfrm>
        </p:grpSpPr>
        <p:sp>
          <p:nvSpPr>
            <p:cNvPr id="9" name="object 9"/>
            <p:cNvSpPr/>
            <p:nvPr/>
          </p:nvSpPr>
          <p:spPr>
            <a:xfrm>
              <a:off x="3289249" y="3659339"/>
              <a:ext cx="3173095" cy="2924175"/>
            </a:xfrm>
            <a:custGeom>
              <a:avLst/>
              <a:gdLst/>
              <a:ahLst/>
              <a:cxnLst/>
              <a:rect l="l" t="t" r="r" b="b"/>
              <a:pathLst>
                <a:path w="3173095" h="2924175">
                  <a:moveTo>
                    <a:pt x="38100" y="0"/>
                  </a:moveTo>
                  <a:lnTo>
                    <a:pt x="0" y="0"/>
                  </a:lnTo>
                  <a:lnTo>
                    <a:pt x="0" y="2924175"/>
                  </a:lnTo>
                  <a:lnTo>
                    <a:pt x="38100" y="2924175"/>
                  </a:lnTo>
                  <a:lnTo>
                    <a:pt x="38100" y="0"/>
                  </a:lnTo>
                  <a:close/>
                </a:path>
                <a:path w="3173095" h="2924175">
                  <a:moveTo>
                    <a:pt x="3172561" y="0"/>
                  </a:moveTo>
                  <a:lnTo>
                    <a:pt x="3134461" y="0"/>
                  </a:lnTo>
                  <a:lnTo>
                    <a:pt x="3134461" y="2924175"/>
                  </a:lnTo>
                  <a:lnTo>
                    <a:pt x="3172561" y="2924175"/>
                  </a:lnTo>
                  <a:lnTo>
                    <a:pt x="3172561" y="0"/>
                  </a:lnTo>
                  <a:close/>
                </a:path>
              </a:pathLst>
            </a:custGeom>
            <a:solidFill>
              <a:srgbClr val="3729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3844" y="4866771"/>
              <a:ext cx="2821305" cy="508000"/>
            </a:xfrm>
            <a:custGeom>
              <a:avLst/>
              <a:gdLst/>
              <a:ahLst/>
              <a:cxnLst/>
              <a:rect l="l" t="t" r="r" b="b"/>
              <a:pathLst>
                <a:path w="2821305" h="508000">
                  <a:moveTo>
                    <a:pt x="2566824" y="507723"/>
                  </a:moveTo>
                  <a:lnTo>
                    <a:pt x="245547" y="507723"/>
                  </a:lnTo>
                  <a:lnTo>
                    <a:pt x="220704" y="505686"/>
                  </a:lnTo>
                  <a:lnTo>
                    <a:pt x="172213" y="494378"/>
                  </a:lnTo>
                  <a:lnTo>
                    <a:pt x="126859" y="473827"/>
                  </a:lnTo>
                  <a:lnTo>
                    <a:pt x="86386" y="444825"/>
                  </a:lnTo>
                  <a:lnTo>
                    <a:pt x="52349" y="408483"/>
                  </a:lnTo>
                  <a:lnTo>
                    <a:pt x="26056" y="366198"/>
                  </a:lnTo>
                  <a:lnTo>
                    <a:pt x="8517" y="319597"/>
                  </a:lnTo>
                  <a:lnTo>
                    <a:pt x="407" y="270470"/>
                  </a:lnTo>
                  <a:lnTo>
                    <a:pt x="0" y="245547"/>
                  </a:lnTo>
                  <a:lnTo>
                    <a:pt x="2037" y="220704"/>
                  </a:lnTo>
                  <a:lnTo>
                    <a:pt x="13344" y="172213"/>
                  </a:lnTo>
                  <a:lnTo>
                    <a:pt x="33895" y="126859"/>
                  </a:lnTo>
                  <a:lnTo>
                    <a:pt x="62898" y="86386"/>
                  </a:lnTo>
                  <a:lnTo>
                    <a:pt x="99240" y="52349"/>
                  </a:lnTo>
                  <a:lnTo>
                    <a:pt x="141524" y="26056"/>
                  </a:lnTo>
                  <a:lnTo>
                    <a:pt x="188125" y="8517"/>
                  </a:lnTo>
                  <a:lnTo>
                    <a:pt x="237253" y="407"/>
                  </a:lnTo>
                  <a:lnTo>
                    <a:pt x="253861" y="0"/>
                  </a:lnTo>
                  <a:lnTo>
                    <a:pt x="2575139" y="0"/>
                  </a:lnTo>
                  <a:lnTo>
                    <a:pt x="2624504" y="6499"/>
                  </a:lnTo>
                  <a:lnTo>
                    <a:pt x="2671655" y="22505"/>
                  </a:lnTo>
                  <a:lnTo>
                    <a:pt x="2714775" y="47402"/>
                  </a:lnTo>
                  <a:lnTo>
                    <a:pt x="2752211" y="80233"/>
                  </a:lnTo>
                  <a:lnTo>
                    <a:pt x="2782522" y="119736"/>
                  </a:lnTo>
                  <a:lnTo>
                    <a:pt x="2804543" y="164394"/>
                  </a:lnTo>
                  <a:lnTo>
                    <a:pt x="2817431" y="212490"/>
                  </a:lnTo>
                  <a:lnTo>
                    <a:pt x="2820686" y="262176"/>
                  </a:lnTo>
                  <a:lnTo>
                    <a:pt x="2818649" y="287018"/>
                  </a:lnTo>
                  <a:lnTo>
                    <a:pt x="2807341" y="335509"/>
                  </a:lnTo>
                  <a:lnTo>
                    <a:pt x="2786790" y="380863"/>
                  </a:lnTo>
                  <a:lnTo>
                    <a:pt x="2757787" y="421337"/>
                  </a:lnTo>
                  <a:lnTo>
                    <a:pt x="2721446" y="455374"/>
                  </a:lnTo>
                  <a:lnTo>
                    <a:pt x="2679161" y="481666"/>
                  </a:lnTo>
                  <a:lnTo>
                    <a:pt x="2632560" y="499205"/>
                  </a:lnTo>
                  <a:lnTo>
                    <a:pt x="2583432" y="507317"/>
                  </a:lnTo>
                  <a:lnTo>
                    <a:pt x="2566824" y="507723"/>
                  </a:lnTo>
                  <a:close/>
                </a:path>
              </a:pathLst>
            </a:custGeom>
            <a:solidFill>
              <a:srgbClr val="FFF4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3844" y="4866771"/>
              <a:ext cx="508000" cy="508000"/>
            </a:xfrm>
            <a:custGeom>
              <a:avLst/>
              <a:gdLst/>
              <a:ahLst/>
              <a:cxnLst/>
              <a:rect l="l" t="t" r="r" b="b"/>
              <a:pathLst>
                <a:path w="508000" h="508000">
                  <a:moveTo>
                    <a:pt x="262176" y="507723"/>
                  </a:moveTo>
                  <a:lnTo>
                    <a:pt x="212490" y="504468"/>
                  </a:lnTo>
                  <a:lnTo>
                    <a:pt x="164394" y="491580"/>
                  </a:lnTo>
                  <a:lnTo>
                    <a:pt x="119736" y="469559"/>
                  </a:lnTo>
                  <a:lnTo>
                    <a:pt x="80233" y="439248"/>
                  </a:lnTo>
                  <a:lnTo>
                    <a:pt x="47402" y="401812"/>
                  </a:lnTo>
                  <a:lnTo>
                    <a:pt x="22505" y="358692"/>
                  </a:lnTo>
                  <a:lnTo>
                    <a:pt x="6499" y="311541"/>
                  </a:lnTo>
                  <a:lnTo>
                    <a:pt x="0" y="262176"/>
                  </a:lnTo>
                  <a:lnTo>
                    <a:pt x="407" y="237253"/>
                  </a:lnTo>
                  <a:lnTo>
                    <a:pt x="8517" y="188125"/>
                  </a:lnTo>
                  <a:lnTo>
                    <a:pt x="26056" y="141524"/>
                  </a:lnTo>
                  <a:lnTo>
                    <a:pt x="52349" y="99240"/>
                  </a:lnTo>
                  <a:lnTo>
                    <a:pt x="86386" y="62898"/>
                  </a:lnTo>
                  <a:lnTo>
                    <a:pt x="126859" y="33895"/>
                  </a:lnTo>
                  <a:lnTo>
                    <a:pt x="172213" y="13344"/>
                  </a:lnTo>
                  <a:lnTo>
                    <a:pt x="220704" y="2037"/>
                  </a:lnTo>
                  <a:lnTo>
                    <a:pt x="245547" y="0"/>
                  </a:lnTo>
                  <a:lnTo>
                    <a:pt x="270470" y="407"/>
                  </a:lnTo>
                  <a:lnTo>
                    <a:pt x="319597" y="8517"/>
                  </a:lnTo>
                  <a:lnTo>
                    <a:pt x="366198" y="26056"/>
                  </a:lnTo>
                  <a:lnTo>
                    <a:pt x="408483" y="52349"/>
                  </a:lnTo>
                  <a:lnTo>
                    <a:pt x="444825" y="86386"/>
                  </a:lnTo>
                  <a:lnTo>
                    <a:pt x="473827" y="126859"/>
                  </a:lnTo>
                  <a:lnTo>
                    <a:pt x="494378" y="172213"/>
                  </a:lnTo>
                  <a:lnTo>
                    <a:pt x="505686" y="220704"/>
                  </a:lnTo>
                  <a:lnTo>
                    <a:pt x="507723" y="245547"/>
                  </a:lnTo>
                  <a:lnTo>
                    <a:pt x="507317" y="270470"/>
                  </a:lnTo>
                  <a:lnTo>
                    <a:pt x="499205" y="319597"/>
                  </a:lnTo>
                  <a:lnTo>
                    <a:pt x="481666" y="366198"/>
                  </a:lnTo>
                  <a:lnTo>
                    <a:pt x="455374" y="408483"/>
                  </a:lnTo>
                  <a:lnTo>
                    <a:pt x="421337" y="444825"/>
                  </a:lnTo>
                  <a:lnTo>
                    <a:pt x="380863" y="473827"/>
                  </a:lnTo>
                  <a:lnTo>
                    <a:pt x="335509" y="494378"/>
                  </a:lnTo>
                  <a:lnTo>
                    <a:pt x="287018" y="505686"/>
                  </a:lnTo>
                  <a:close/>
                </a:path>
              </a:pathLst>
            </a:custGeom>
            <a:solidFill>
              <a:srgbClr val="3729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466459" y="4866771"/>
              <a:ext cx="2821305" cy="508000"/>
            </a:xfrm>
            <a:custGeom>
              <a:avLst/>
              <a:gdLst/>
              <a:ahLst/>
              <a:cxnLst/>
              <a:rect l="l" t="t" r="r" b="b"/>
              <a:pathLst>
                <a:path w="2821304" h="508000">
                  <a:moveTo>
                    <a:pt x="2566824" y="507723"/>
                  </a:moveTo>
                  <a:lnTo>
                    <a:pt x="245547" y="507723"/>
                  </a:lnTo>
                  <a:lnTo>
                    <a:pt x="220704" y="505686"/>
                  </a:lnTo>
                  <a:lnTo>
                    <a:pt x="172213" y="494378"/>
                  </a:lnTo>
                  <a:lnTo>
                    <a:pt x="126859" y="473827"/>
                  </a:lnTo>
                  <a:lnTo>
                    <a:pt x="86386" y="444825"/>
                  </a:lnTo>
                  <a:lnTo>
                    <a:pt x="52349" y="408483"/>
                  </a:lnTo>
                  <a:lnTo>
                    <a:pt x="26056" y="366198"/>
                  </a:lnTo>
                  <a:lnTo>
                    <a:pt x="8517" y="319597"/>
                  </a:lnTo>
                  <a:lnTo>
                    <a:pt x="407" y="270470"/>
                  </a:lnTo>
                  <a:lnTo>
                    <a:pt x="0" y="245547"/>
                  </a:lnTo>
                  <a:lnTo>
                    <a:pt x="2037" y="220704"/>
                  </a:lnTo>
                  <a:lnTo>
                    <a:pt x="13344" y="172213"/>
                  </a:lnTo>
                  <a:lnTo>
                    <a:pt x="33895" y="126859"/>
                  </a:lnTo>
                  <a:lnTo>
                    <a:pt x="62898" y="86386"/>
                  </a:lnTo>
                  <a:lnTo>
                    <a:pt x="99240" y="52349"/>
                  </a:lnTo>
                  <a:lnTo>
                    <a:pt x="141524" y="26056"/>
                  </a:lnTo>
                  <a:lnTo>
                    <a:pt x="188125" y="8517"/>
                  </a:lnTo>
                  <a:lnTo>
                    <a:pt x="237253" y="407"/>
                  </a:lnTo>
                  <a:lnTo>
                    <a:pt x="253861" y="0"/>
                  </a:lnTo>
                  <a:lnTo>
                    <a:pt x="2575139" y="0"/>
                  </a:lnTo>
                  <a:lnTo>
                    <a:pt x="2624504" y="6499"/>
                  </a:lnTo>
                  <a:lnTo>
                    <a:pt x="2671655" y="22505"/>
                  </a:lnTo>
                  <a:lnTo>
                    <a:pt x="2714775" y="47402"/>
                  </a:lnTo>
                  <a:lnTo>
                    <a:pt x="2752211" y="80233"/>
                  </a:lnTo>
                  <a:lnTo>
                    <a:pt x="2782522" y="119736"/>
                  </a:lnTo>
                  <a:lnTo>
                    <a:pt x="2804543" y="164394"/>
                  </a:lnTo>
                  <a:lnTo>
                    <a:pt x="2817431" y="212490"/>
                  </a:lnTo>
                  <a:lnTo>
                    <a:pt x="2820686" y="262176"/>
                  </a:lnTo>
                  <a:lnTo>
                    <a:pt x="2818649" y="287018"/>
                  </a:lnTo>
                  <a:lnTo>
                    <a:pt x="2807341" y="335509"/>
                  </a:lnTo>
                  <a:lnTo>
                    <a:pt x="2786790" y="380863"/>
                  </a:lnTo>
                  <a:lnTo>
                    <a:pt x="2757787" y="421337"/>
                  </a:lnTo>
                  <a:lnTo>
                    <a:pt x="2721446" y="455374"/>
                  </a:lnTo>
                  <a:lnTo>
                    <a:pt x="2679161" y="481666"/>
                  </a:lnTo>
                  <a:lnTo>
                    <a:pt x="2632560" y="499205"/>
                  </a:lnTo>
                  <a:lnTo>
                    <a:pt x="2583432" y="507317"/>
                  </a:lnTo>
                  <a:lnTo>
                    <a:pt x="2566824" y="507723"/>
                  </a:lnTo>
                  <a:close/>
                </a:path>
              </a:pathLst>
            </a:custGeom>
            <a:solidFill>
              <a:srgbClr val="FFF4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466459" y="4866771"/>
              <a:ext cx="1983105" cy="508000"/>
            </a:xfrm>
            <a:custGeom>
              <a:avLst/>
              <a:gdLst/>
              <a:ahLst/>
              <a:cxnLst/>
              <a:rect l="l" t="t" r="r" b="b"/>
              <a:pathLst>
                <a:path w="1983104" h="508000">
                  <a:moveTo>
                    <a:pt x="1729080" y="507723"/>
                  </a:moveTo>
                  <a:lnTo>
                    <a:pt x="245547" y="507723"/>
                  </a:lnTo>
                  <a:lnTo>
                    <a:pt x="220704" y="505686"/>
                  </a:lnTo>
                  <a:lnTo>
                    <a:pt x="172213" y="494378"/>
                  </a:lnTo>
                  <a:lnTo>
                    <a:pt x="126859" y="473827"/>
                  </a:lnTo>
                  <a:lnTo>
                    <a:pt x="86386" y="444825"/>
                  </a:lnTo>
                  <a:lnTo>
                    <a:pt x="52349" y="408483"/>
                  </a:lnTo>
                  <a:lnTo>
                    <a:pt x="26056" y="366198"/>
                  </a:lnTo>
                  <a:lnTo>
                    <a:pt x="8517" y="319597"/>
                  </a:lnTo>
                  <a:lnTo>
                    <a:pt x="407" y="270470"/>
                  </a:lnTo>
                  <a:lnTo>
                    <a:pt x="0" y="245547"/>
                  </a:lnTo>
                  <a:lnTo>
                    <a:pt x="2037" y="220704"/>
                  </a:lnTo>
                  <a:lnTo>
                    <a:pt x="13344" y="172213"/>
                  </a:lnTo>
                  <a:lnTo>
                    <a:pt x="33895" y="126859"/>
                  </a:lnTo>
                  <a:lnTo>
                    <a:pt x="62898" y="86386"/>
                  </a:lnTo>
                  <a:lnTo>
                    <a:pt x="99240" y="52349"/>
                  </a:lnTo>
                  <a:lnTo>
                    <a:pt x="141524" y="26056"/>
                  </a:lnTo>
                  <a:lnTo>
                    <a:pt x="188125" y="8517"/>
                  </a:lnTo>
                  <a:lnTo>
                    <a:pt x="237253" y="407"/>
                  </a:lnTo>
                  <a:lnTo>
                    <a:pt x="253861" y="0"/>
                  </a:lnTo>
                  <a:lnTo>
                    <a:pt x="1737396" y="0"/>
                  </a:lnTo>
                  <a:lnTo>
                    <a:pt x="1786760" y="6499"/>
                  </a:lnTo>
                  <a:lnTo>
                    <a:pt x="1833911" y="22505"/>
                  </a:lnTo>
                  <a:lnTo>
                    <a:pt x="1877031" y="47402"/>
                  </a:lnTo>
                  <a:lnTo>
                    <a:pt x="1914467" y="80233"/>
                  </a:lnTo>
                  <a:lnTo>
                    <a:pt x="1944778" y="119736"/>
                  </a:lnTo>
                  <a:lnTo>
                    <a:pt x="1966799" y="164394"/>
                  </a:lnTo>
                  <a:lnTo>
                    <a:pt x="1979687" y="212490"/>
                  </a:lnTo>
                  <a:lnTo>
                    <a:pt x="1982942" y="262176"/>
                  </a:lnTo>
                  <a:lnTo>
                    <a:pt x="1980905" y="287018"/>
                  </a:lnTo>
                  <a:lnTo>
                    <a:pt x="1969597" y="335509"/>
                  </a:lnTo>
                  <a:lnTo>
                    <a:pt x="1949046" y="380863"/>
                  </a:lnTo>
                  <a:lnTo>
                    <a:pt x="1920043" y="421337"/>
                  </a:lnTo>
                  <a:lnTo>
                    <a:pt x="1883702" y="455374"/>
                  </a:lnTo>
                  <a:lnTo>
                    <a:pt x="1841417" y="481666"/>
                  </a:lnTo>
                  <a:lnTo>
                    <a:pt x="1794816" y="499205"/>
                  </a:lnTo>
                  <a:lnTo>
                    <a:pt x="1745688" y="507317"/>
                  </a:lnTo>
                  <a:lnTo>
                    <a:pt x="1729080" y="507723"/>
                  </a:lnTo>
                  <a:close/>
                </a:path>
              </a:pathLst>
            </a:custGeom>
            <a:solidFill>
              <a:srgbClr val="3729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793870" y="4866771"/>
              <a:ext cx="2821305" cy="508000"/>
            </a:xfrm>
            <a:custGeom>
              <a:avLst/>
              <a:gdLst/>
              <a:ahLst/>
              <a:cxnLst/>
              <a:rect l="l" t="t" r="r" b="b"/>
              <a:pathLst>
                <a:path w="2821304" h="508000">
                  <a:moveTo>
                    <a:pt x="2566824" y="507723"/>
                  </a:moveTo>
                  <a:lnTo>
                    <a:pt x="245547" y="507723"/>
                  </a:lnTo>
                  <a:lnTo>
                    <a:pt x="220704" y="505686"/>
                  </a:lnTo>
                  <a:lnTo>
                    <a:pt x="172213" y="494378"/>
                  </a:lnTo>
                  <a:lnTo>
                    <a:pt x="126859" y="473827"/>
                  </a:lnTo>
                  <a:lnTo>
                    <a:pt x="86386" y="444825"/>
                  </a:lnTo>
                  <a:lnTo>
                    <a:pt x="52349" y="408483"/>
                  </a:lnTo>
                  <a:lnTo>
                    <a:pt x="26056" y="366198"/>
                  </a:lnTo>
                  <a:lnTo>
                    <a:pt x="8517" y="319597"/>
                  </a:lnTo>
                  <a:lnTo>
                    <a:pt x="407" y="270470"/>
                  </a:lnTo>
                  <a:lnTo>
                    <a:pt x="0" y="245547"/>
                  </a:lnTo>
                  <a:lnTo>
                    <a:pt x="2037" y="220704"/>
                  </a:lnTo>
                  <a:lnTo>
                    <a:pt x="13344" y="172213"/>
                  </a:lnTo>
                  <a:lnTo>
                    <a:pt x="33895" y="126859"/>
                  </a:lnTo>
                  <a:lnTo>
                    <a:pt x="62898" y="86386"/>
                  </a:lnTo>
                  <a:lnTo>
                    <a:pt x="99240" y="52349"/>
                  </a:lnTo>
                  <a:lnTo>
                    <a:pt x="141524" y="26056"/>
                  </a:lnTo>
                  <a:lnTo>
                    <a:pt x="188125" y="8517"/>
                  </a:lnTo>
                  <a:lnTo>
                    <a:pt x="237253" y="407"/>
                  </a:lnTo>
                  <a:lnTo>
                    <a:pt x="253861" y="0"/>
                  </a:lnTo>
                  <a:lnTo>
                    <a:pt x="2575139" y="0"/>
                  </a:lnTo>
                  <a:lnTo>
                    <a:pt x="2624504" y="6499"/>
                  </a:lnTo>
                  <a:lnTo>
                    <a:pt x="2671655" y="22505"/>
                  </a:lnTo>
                  <a:lnTo>
                    <a:pt x="2714775" y="47402"/>
                  </a:lnTo>
                  <a:lnTo>
                    <a:pt x="2752211" y="80233"/>
                  </a:lnTo>
                  <a:lnTo>
                    <a:pt x="2782522" y="119736"/>
                  </a:lnTo>
                  <a:lnTo>
                    <a:pt x="2804543" y="164394"/>
                  </a:lnTo>
                  <a:lnTo>
                    <a:pt x="2817431" y="212490"/>
                  </a:lnTo>
                  <a:lnTo>
                    <a:pt x="2820686" y="262176"/>
                  </a:lnTo>
                  <a:lnTo>
                    <a:pt x="2818649" y="287018"/>
                  </a:lnTo>
                  <a:lnTo>
                    <a:pt x="2807341" y="335509"/>
                  </a:lnTo>
                  <a:lnTo>
                    <a:pt x="2786790" y="380863"/>
                  </a:lnTo>
                  <a:lnTo>
                    <a:pt x="2757787" y="421337"/>
                  </a:lnTo>
                  <a:lnTo>
                    <a:pt x="2721446" y="455374"/>
                  </a:lnTo>
                  <a:lnTo>
                    <a:pt x="2679161" y="481666"/>
                  </a:lnTo>
                  <a:lnTo>
                    <a:pt x="2632560" y="499205"/>
                  </a:lnTo>
                  <a:lnTo>
                    <a:pt x="2583432" y="507317"/>
                  </a:lnTo>
                  <a:lnTo>
                    <a:pt x="2566824" y="507723"/>
                  </a:lnTo>
                  <a:close/>
                </a:path>
              </a:pathLst>
            </a:custGeom>
            <a:solidFill>
              <a:srgbClr val="FFF4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793870" y="4866771"/>
              <a:ext cx="739140" cy="508000"/>
            </a:xfrm>
            <a:custGeom>
              <a:avLst/>
              <a:gdLst/>
              <a:ahLst/>
              <a:cxnLst/>
              <a:rect l="l" t="t" r="r" b="b"/>
              <a:pathLst>
                <a:path w="739140" h="508000">
                  <a:moveTo>
                    <a:pt x="485158" y="507723"/>
                  </a:moveTo>
                  <a:lnTo>
                    <a:pt x="245547" y="507723"/>
                  </a:lnTo>
                  <a:lnTo>
                    <a:pt x="220704" y="505686"/>
                  </a:lnTo>
                  <a:lnTo>
                    <a:pt x="172213" y="494378"/>
                  </a:lnTo>
                  <a:lnTo>
                    <a:pt x="126859" y="473827"/>
                  </a:lnTo>
                  <a:lnTo>
                    <a:pt x="86386" y="444825"/>
                  </a:lnTo>
                  <a:lnTo>
                    <a:pt x="52349" y="408483"/>
                  </a:lnTo>
                  <a:lnTo>
                    <a:pt x="26056" y="366198"/>
                  </a:lnTo>
                  <a:lnTo>
                    <a:pt x="8517" y="319597"/>
                  </a:lnTo>
                  <a:lnTo>
                    <a:pt x="407" y="270470"/>
                  </a:lnTo>
                  <a:lnTo>
                    <a:pt x="0" y="245547"/>
                  </a:lnTo>
                  <a:lnTo>
                    <a:pt x="2037" y="220704"/>
                  </a:lnTo>
                  <a:lnTo>
                    <a:pt x="13344" y="172213"/>
                  </a:lnTo>
                  <a:lnTo>
                    <a:pt x="33895" y="126859"/>
                  </a:lnTo>
                  <a:lnTo>
                    <a:pt x="62898" y="86386"/>
                  </a:lnTo>
                  <a:lnTo>
                    <a:pt x="99240" y="52349"/>
                  </a:lnTo>
                  <a:lnTo>
                    <a:pt x="141524" y="26056"/>
                  </a:lnTo>
                  <a:lnTo>
                    <a:pt x="188125" y="8517"/>
                  </a:lnTo>
                  <a:lnTo>
                    <a:pt x="237253" y="407"/>
                  </a:lnTo>
                  <a:lnTo>
                    <a:pt x="253861" y="0"/>
                  </a:lnTo>
                  <a:lnTo>
                    <a:pt x="493473" y="0"/>
                  </a:lnTo>
                  <a:lnTo>
                    <a:pt x="542838" y="6499"/>
                  </a:lnTo>
                  <a:lnTo>
                    <a:pt x="589988" y="22505"/>
                  </a:lnTo>
                  <a:lnTo>
                    <a:pt x="633108" y="47402"/>
                  </a:lnTo>
                  <a:lnTo>
                    <a:pt x="670544" y="80233"/>
                  </a:lnTo>
                  <a:lnTo>
                    <a:pt x="700855" y="119736"/>
                  </a:lnTo>
                  <a:lnTo>
                    <a:pt x="722877" y="164394"/>
                  </a:lnTo>
                  <a:lnTo>
                    <a:pt x="735764" y="212490"/>
                  </a:lnTo>
                  <a:lnTo>
                    <a:pt x="739019" y="262176"/>
                  </a:lnTo>
                  <a:lnTo>
                    <a:pt x="736983" y="287018"/>
                  </a:lnTo>
                  <a:lnTo>
                    <a:pt x="725675" y="335509"/>
                  </a:lnTo>
                  <a:lnTo>
                    <a:pt x="705123" y="380863"/>
                  </a:lnTo>
                  <a:lnTo>
                    <a:pt x="676121" y="421337"/>
                  </a:lnTo>
                  <a:lnTo>
                    <a:pt x="639779" y="455374"/>
                  </a:lnTo>
                  <a:lnTo>
                    <a:pt x="597494" y="481666"/>
                  </a:lnTo>
                  <a:lnTo>
                    <a:pt x="550894" y="499205"/>
                  </a:lnTo>
                  <a:lnTo>
                    <a:pt x="501766" y="507317"/>
                  </a:lnTo>
                  <a:lnTo>
                    <a:pt x="485158" y="507723"/>
                  </a:lnTo>
                  <a:close/>
                </a:path>
              </a:pathLst>
            </a:custGeom>
            <a:solidFill>
              <a:srgbClr val="3729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270928" y="5685352"/>
            <a:ext cx="96646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15" dirty="0">
                <a:solidFill>
                  <a:srgbClr val="946B09"/>
                </a:solidFill>
                <a:latin typeface="Verdana"/>
                <a:cs typeface="Verdana"/>
              </a:rPr>
              <a:t>3</a:t>
            </a:r>
            <a:r>
              <a:rPr sz="3000" b="1" spc="-760" dirty="0">
                <a:solidFill>
                  <a:srgbClr val="946B09"/>
                </a:solidFill>
                <a:latin typeface="Verdana"/>
                <a:cs typeface="Verdana"/>
              </a:rPr>
              <a:t> </a:t>
            </a:r>
            <a:r>
              <a:rPr sz="3000" b="1" spc="-290" dirty="0">
                <a:solidFill>
                  <a:srgbClr val="946B09"/>
                </a:solidFill>
                <a:latin typeface="Verdana"/>
                <a:cs typeface="Verdana"/>
              </a:rPr>
              <a:t>,</a:t>
            </a:r>
            <a:r>
              <a:rPr sz="3000" b="1" spc="-755" dirty="0">
                <a:solidFill>
                  <a:srgbClr val="946B09"/>
                </a:solidFill>
                <a:latin typeface="Verdana"/>
                <a:cs typeface="Verdana"/>
              </a:rPr>
              <a:t> </a:t>
            </a:r>
            <a:r>
              <a:rPr sz="3000" b="1" spc="-515" dirty="0">
                <a:solidFill>
                  <a:srgbClr val="946B09"/>
                </a:solidFill>
                <a:latin typeface="Verdana"/>
                <a:cs typeface="Verdana"/>
              </a:rPr>
              <a:t>3</a:t>
            </a:r>
            <a:r>
              <a:rPr sz="3000" b="1" spc="-760" dirty="0">
                <a:solidFill>
                  <a:srgbClr val="946B09"/>
                </a:solidFill>
                <a:latin typeface="Verdana"/>
                <a:cs typeface="Verdana"/>
              </a:rPr>
              <a:t> </a:t>
            </a:r>
            <a:r>
              <a:rPr sz="3000" b="1" spc="-1345" dirty="0">
                <a:solidFill>
                  <a:srgbClr val="946B09"/>
                </a:solidFill>
                <a:latin typeface="Verdana"/>
                <a:cs typeface="Verdana"/>
              </a:rPr>
              <a:t>%</a:t>
            </a:r>
            <a:endParaRPr sz="30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74281" y="5685352"/>
            <a:ext cx="12052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385" dirty="0">
                <a:solidFill>
                  <a:srgbClr val="946B09"/>
                </a:solidFill>
                <a:latin typeface="Verdana"/>
                <a:cs typeface="Verdana"/>
              </a:rPr>
              <a:t>70</a:t>
            </a:r>
            <a:r>
              <a:rPr sz="3000" b="1" spc="-760" dirty="0">
                <a:solidFill>
                  <a:srgbClr val="946B09"/>
                </a:solidFill>
                <a:latin typeface="Verdana"/>
                <a:cs typeface="Verdana"/>
              </a:rPr>
              <a:t> </a:t>
            </a:r>
            <a:r>
              <a:rPr sz="3000" b="1" spc="-290" dirty="0">
                <a:solidFill>
                  <a:srgbClr val="946B09"/>
                </a:solidFill>
                <a:latin typeface="Verdana"/>
                <a:cs typeface="Verdana"/>
              </a:rPr>
              <a:t>,</a:t>
            </a:r>
            <a:r>
              <a:rPr sz="3000" b="1" spc="-755" dirty="0">
                <a:solidFill>
                  <a:srgbClr val="946B09"/>
                </a:solidFill>
                <a:latin typeface="Verdana"/>
                <a:cs typeface="Verdana"/>
              </a:rPr>
              <a:t> </a:t>
            </a:r>
            <a:r>
              <a:rPr sz="3000" b="1" spc="-515" dirty="0">
                <a:solidFill>
                  <a:srgbClr val="946B09"/>
                </a:solidFill>
                <a:latin typeface="Verdana"/>
                <a:cs typeface="Verdana"/>
              </a:rPr>
              <a:t>3</a:t>
            </a:r>
            <a:r>
              <a:rPr sz="3000" b="1" spc="-755" dirty="0">
                <a:solidFill>
                  <a:srgbClr val="946B09"/>
                </a:solidFill>
                <a:latin typeface="Verdana"/>
                <a:cs typeface="Verdana"/>
              </a:rPr>
              <a:t> </a:t>
            </a:r>
            <a:r>
              <a:rPr sz="3000" b="1" spc="-1345" dirty="0">
                <a:solidFill>
                  <a:srgbClr val="946B09"/>
                </a:solidFill>
                <a:latin typeface="Verdana"/>
                <a:cs typeface="Verdana"/>
              </a:rPr>
              <a:t>%</a:t>
            </a:r>
            <a:endParaRPr sz="30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591968" y="5685352"/>
            <a:ext cx="12249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340" dirty="0">
                <a:solidFill>
                  <a:srgbClr val="946B09"/>
                </a:solidFill>
                <a:latin typeface="Verdana"/>
                <a:cs typeface="Verdana"/>
              </a:rPr>
              <a:t>26</a:t>
            </a:r>
            <a:r>
              <a:rPr sz="3000" b="1" spc="-760" dirty="0">
                <a:solidFill>
                  <a:srgbClr val="946B09"/>
                </a:solidFill>
                <a:latin typeface="Verdana"/>
                <a:cs typeface="Verdana"/>
              </a:rPr>
              <a:t> </a:t>
            </a:r>
            <a:r>
              <a:rPr sz="3000" b="1" spc="-290" dirty="0">
                <a:solidFill>
                  <a:srgbClr val="946B09"/>
                </a:solidFill>
                <a:latin typeface="Verdana"/>
                <a:cs typeface="Verdana"/>
              </a:rPr>
              <a:t>,</a:t>
            </a:r>
            <a:r>
              <a:rPr sz="3000" b="1" spc="-755" dirty="0">
                <a:solidFill>
                  <a:srgbClr val="946B09"/>
                </a:solidFill>
                <a:latin typeface="Verdana"/>
                <a:cs typeface="Verdana"/>
              </a:rPr>
              <a:t> </a:t>
            </a:r>
            <a:r>
              <a:rPr sz="3000" b="1" spc="-455" dirty="0">
                <a:solidFill>
                  <a:srgbClr val="946B09"/>
                </a:solidFill>
                <a:latin typeface="Verdana"/>
                <a:cs typeface="Verdana"/>
              </a:rPr>
              <a:t>2</a:t>
            </a:r>
            <a:r>
              <a:rPr sz="3000" b="1" spc="-755" dirty="0">
                <a:solidFill>
                  <a:srgbClr val="946B09"/>
                </a:solidFill>
                <a:latin typeface="Verdana"/>
                <a:cs typeface="Verdana"/>
              </a:rPr>
              <a:t> </a:t>
            </a:r>
            <a:r>
              <a:rPr sz="3000" b="1" spc="-1345" dirty="0">
                <a:solidFill>
                  <a:srgbClr val="946B09"/>
                </a:solidFill>
                <a:latin typeface="Verdana"/>
                <a:cs typeface="Verdana"/>
              </a:rPr>
              <a:t>%</a:t>
            </a:r>
            <a:endParaRPr sz="3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"/>
            <a:ext cx="8300720" cy="7315200"/>
          </a:xfrm>
          <a:custGeom>
            <a:avLst/>
            <a:gdLst/>
            <a:ahLst/>
            <a:cxnLst/>
            <a:rect l="l" t="t" r="r" b="b"/>
            <a:pathLst>
              <a:path w="8300720" h="7315200">
                <a:moveTo>
                  <a:pt x="0" y="7315200"/>
                </a:moveTo>
                <a:lnTo>
                  <a:pt x="8300720" y="7315200"/>
                </a:lnTo>
                <a:lnTo>
                  <a:pt x="8300720" y="0"/>
                </a:lnTo>
                <a:lnTo>
                  <a:pt x="0" y="0"/>
                </a:lnTo>
                <a:lnTo>
                  <a:pt x="0" y="7315200"/>
                </a:lnTo>
                <a:close/>
              </a:path>
            </a:pathLst>
          </a:custGeom>
          <a:solidFill>
            <a:srgbClr val="37292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300719" y="5"/>
            <a:ext cx="1452880" cy="7315200"/>
            <a:chOff x="8300719" y="5"/>
            <a:chExt cx="1452880" cy="7315200"/>
          </a:xfrm>
        </p:grpSpPr>
        <p:sp>
          <p:nvSpPr>
            <p:cNvPr id="4" name="object 4"/>
            <p:cNvSpPr/>
            <p:nvPr/>
          </p:nvSpPr>
          <p:spPr>
            <a:xfrm>
              <a:off x="8300719" y="5"/>
              <a:ext cx="1452880" cy="7315200"/>
            </a:xfrm>
            <a:custGeom>
              <a:avLst/>
              <a:gdLst/>
              <a:ahLst/>
              <a:cxnLst/>
              <a:rect l="l" t="t" r="r" b="b"/>
              <a:pathLst>
                <a:path w="1452879" h="7315200">
                  <a:moveTo>
                    <a:pt x="1452880" y="7315194"/>
                  </a:moveTo>
                  <a:lnTo>
                    <a:pt x="0" y="7315194"/>
                  </a:lnTo>
                  <a:lnTo>
                    <a:pt x="0" y="0"/>
                  </a:lnTo>
                  <a:lnTo>
                    <a:pt x="1452880" y="0"/>
                  </a:lnTo>
                  <a:lnTo>
                    <a:pt x="1452880" y="7315194"/>
                  </a:lnTo>
                  <a:close/>
                </a:path>
              </a:pathLst>
            </a:custGeom>
            <a:solidFill>
              <a:srgbClr val="FFC61A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48768" y="583496"/>
              <a:ext cx="895350" cy="8953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62706" y="5667260"/>
            <a:ext cx="1062990" cy="6686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70180" marR="5080" indent="-158115">
              <a:lnSpc>
                <a:spcPct val="117200"/>
              </a:lnSpc>
              <a:spcBef>
                <a:spcPts val="90"/>
              </a:spcBef>
            </a:pPr>
            <a:r>
              <a:rPr sz="1800" spc="180" dirty="0">
                <a:solidFill>
                  <a:srgbClr val="FFF4E9"/>
                </a:solidFill>
                <a:latin typeface="Times New Roman"/>
                <a:cs typeface="Times New Roman"/>
              </a:rPr>
              <a:t>nie</a:t>
            </a:r>
            <a:r>
              <a:rPr sz="1800" spc="75" dirty="0">
                <a:solidFill>
                  <a:srgbClr val="FFF4E9"/>
                </a:solidFill>
                <a:latin typeface="Times New Roman"/>
                <a:cs typeface="Times New Roman"/>
              </a:rPr>
              <a:t> </a:t>
            </a:r>
            <a:r>
              <a:rPr sz="1800" spc="195" dirty="0">
                <a:solidFill>
                  <a:srgbClr val="FFF4E9"/>
                </a:solidFill>
                <a:latin typeface="Times New Roman"/>
                <a:cs typeface="Times New Roman"/>
              </a:rPr>
              <a:t>wiem  </a:t>
            </a:r>
            <a:r>
              <a:rPr sz="1800" spc="200" dirty="0">
                <a:solidFill>
                  <a:srgbClr val="FFF4E9"/>
                </a:solidFill>
                <a:latin typeface="Times New Roman"/>
                <a:cs typeface="Times New Roman"/>
              </a:rPr>
              <a:t>66.8%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39390" y="2080605"/>
            <a:ext cx="680720" cy="6686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40335">
              <a:lnSpc>
                <a:spcPct val="117200"/>
              </a:lnSpc>
              <a:spcBef>
                <a:spcPts val="90"/>
              </a:spcBef>
            </a:pPr>
            <a:r>
              <a:rPr sz="1800" spc="240" dirty="0">
                <a:solidFill>
                  <a:srgbClr val="FFF4E9"/>
                </a:solidFill>
                <a:latin typeface="Times New Roman"/>
                <a:cs typeface="Times New Roman"/>
              </a:rPr>
              <a:t>tak  </a:t>
            </a:r>
            <a:r>
              <a:rPr sz="1800" spc="-175" dirty="0">
                <a:solidFill>
                  <a:srgbClr val="FFF4E9"/>
                </a:solidFill>
                <a:latin typeface="Times New Roman"/>
                <a:cs typeface="Times New Roman"/>
              </a:rPr>
              <a:t>1</a:t>
            </a:r>
            <a:r>
              <a:rPr sz="1800" spc="125" dirty="0">
                <a:solidFill>
                  <a:srgbClr val="FFF4E9"/>
                </a:solidFill>
                <a:latin typeface="Times New Roman"/>
                <a:cs typeface="Times New Roman"/>
              </a:rPr>
              <a:t>7</a:t>
            </a:r>
            <a:r>
              <a:rPr sz="1800" spc="155" dirty="0">
                <a:solidFill>
                  <a:srgbClr val="FFF4E9"/>
                </a:solidFill>
                <a:latin typeface="Times New Roman"/>
                <a:cs typeface="Times New Roman"/>
              </a:rPr>
              <a:t>.</a:t>
            </a:r>
            <a:r>
              <a:rPr sz="1800" spc="204" dirty="0">
                <a:solidFill>
                  <a:srgbClr val="FFF4E9"/>
                </a:solidFill>
                <a:latin typeface="Times New Roman"/>
                <a:cs typeface="Times New Roman"/>
              </a:rPr>
              <a:t>5</a:t>
            </a:r>
            <a:r>
              <a:rPr sz="1800" spc="160" dirty="0">
                <a:solidFill>
                  <a:srgbClr val="FFF4E9"/>
                </a:solidFill>
                <a:latin typeface="Times New Roman"/>
                <a:cs typeface="Times New Roman"/>
              </a:rPr>
              <a:t>%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01506" y="4393593"/>
            <a:ext cx="680720" cy="6686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52400">
              <a:lnSpc>
                <a:spcPct val="117200"/>
              </a:lnSpc>
              <a:spcBef>
                <a:spcPts val="90"/>
              </a:spcBef>
            </a:pPr>
            <a:r>
              <a:rPr sz="1800" spc="180" dirty="0">
                <a:solidFill>
                  <a:srgbClr val="FFF4E9"/>
                </a:solidFill>
                <a:latin typeface="Times New Roman"/>
                <a:cs typeface="Times New Roman"/>
              </a:rPr>
              <a:t>nie  </a:t>
            </a:r>
            <a:r>
              <a:rPr sz="1800" spc="-175" dirty="0">
                <a:solidFill>
                  <a:srgbClr val="FFF4E9"/>
                </a:solidFill>
                <a:latin typeface="Times New Roman"/>
                <a:cs typeface="Times New Roman"/>
              </a:rPr>
              <a:t>1</a:t>
            </a:r>
            <a:r>
              <a:rPr sz="1800" spc="204" dirty="0">
                <a:solidFill>
                  <a:srgbClr val="FFF4E9"/>
                </a:solidFill>
                <a:latin typeface="Times New Roman"/>
                <a:cs typeface="Times New Roman"/>
              </a:rPr>
              <a:t>5</a:t>
            </a:r>
            <a:r>
              <a:rPr sz="1800" spc="155" dirty="0">
                <a:solidFill>
                  <a:srgbClr val="FFF4E9"/>
                </a:solidFill>
                <a:latin typeface="Times New Roman"/>
                <a:cs typeface="Times New Roman"/>
              </a:rPr>
              <a:t>.</a:t>
            </a:r>
            <a:r>
              <a:rPr sz="1800" spc="125" dirty="0">
                <a:solidFill>
                  <a:srgbClr val="FFF4E9"/>
                </a:solidFill>
                <a:latin typeface="Times New Roman"/>
                <a:cs typeface="Times New Roman"/>
              </a:rPr>
              <a:t>7</a:t>
            </a:r>
            <a:r>
              <a:rPr sz="1800" spc="160" dirty="0">
                <a:solidFill>
                  <a:srgbClr val="FFF4E9"/>
                </a:solidFill>
                <a:latin typeface="Times New Roman"/>
                <a:cs typeface="Times New Roman"/>
              </a:rPr>
              <a:t>%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943912" y="2549581"/>
            <a:ext cx="4307840" cy="4307840"/>
            <a:chOff x="1943912" y="2549581"/>
            <a:chExt cx="4307840" cy="4307840"/>
          </a:xfrm>
        </p:grpSpPr>
        <p:sp>
          <p:nvSpPr>
            <p:cNvPr id="10" name="object 10"/>
            <p:cNvSpPr/>
            <p:nvPr/>
          </p:nvSpPr>
          <p:spPr>
            <a:xfrm>
              <a:off x="4097697" y="2549581"/>
              <a:ext cx="1965960" cy="1713864"/>
            </a:xfrm>
            <a:custGeom>
              <a:avLst/>
              <a:gdLst/>
              <a:ahLst/>
              <a:cxnLst/>
              <a:rect l="l" t="t" r="r" b="b"/>
              <a:pathLst>
                <a:path w="1965960" h="1713864">
                  <a:moveTo>
                    <a:pt x="982755" y="1713461"/>
                  </a:moveTo>
                  <a:lnTo>
                    <a:pt x="966308" y="1678448"/>
                  </a:lnTo>
                  <a:lnTo>
                    <a:pt x="948617" y="1644050"/>
                  </a:lnTo>
                  <a:lnTo>
                    <a:pt x="929699" y="1610308"/>
                  </a:lnTo>
                  <a:lnTo>
                    <a:pt x="909569" y="1577267"/>
                  </a:lnTo>
                  <a:lnTo>
                    <a:pt x="888281" y="1544972"/>
                  </a:lnTo>
                  <a:lnTo>
                    <a:pt x="865847" y="1513461"/>
                  </a:lnTo>
                  <a:lnTo>
                    <a:pt x="842279" y="1482776"/>
                  </a:lnTo>
                  <a:lnTo>
                    <a:pt x="817645" y="1452959"/>
                  </a:lnTo>
                  <a:lnTo>
                    <a:pt x="791942" y="1424044"/>
                  </a:lnTo>
                  <a:lnTo>
                    <a:pt x="765222" y="1396071"/>
                  </a:lnTo>
                  <a:lnTo>
                    <a:pt x="737516" y="1369077"/>
                  </a:lnTo>
                  <a:lnTo>
                    <a:pt x="708857" y="1343094"/>
                  </a:lnTo>
                  <a:lnTo>
                    <a:pt x="679280" y="1318158"/>
                  </a:lnTo>
                  <a:lnTo>
                    <a:pt x="648831" y="1294300"/>
                  </a:lnTo>
                  <a:lnTo>
                    <a:pt x="617541" y="1271551"/>
                  </a:lnTo>
                  <a:lnTo>
                    <a:pt x="585444" y="1249942"/>
                  </a:lnTo>
                  <a:lnTo>
                    <a:pt x="552610" y="1229497"/>
                  </a:lnTo>
                  <a:lnTo>
                    <a:pt x="519064" y="1210245"/>
                  </a:lnTo>
                  <a:lnTo>
                    <a:pt x="484835" y="1192212"/>
                  </a:lnTo>
                  <a:lnTo>
                    <a:pt x="449992" y="1175419"/>
                  </a:lnTo>
                  <a:lnTo>
                    <a:pt x="414551" y="1159889"/>
                  </a:lnTo>
                  <a:lnTo>
                    <a:pt x="378594" y="1145640"/>
                  </a:lnTo>
                  <a:lnTo>
                    <a:pt x="342133" y="1132693"/>
                  </a:lnTo>
                  <a:lnTo>
                    <a:pt x="305235" y="1121063"/>
                  </a:lnTo>
                  <a:lnTo>
                    <a:pt x="267959" y="1110767"/>
                  </a:lnTo>
                  <a:lnTo>
                    <a:pt x="230326" y="1101817"/>
                  </a:lnTo>
                  <a:lnTo>
                    <a:pt x="192398" y="1094222"/>
                  </a:lnTo>
                  <a:lnTo>
                    <a:pt x="154211" y="1087996"/>
                  </a:lnTo>
                  <a:lnTo>
                    <a:pt x="115828" y="1083145"/>
                  </a:lnTo>
                  <a:lnTo>
                    <a:pt x="77299" y="1079676"/>
                  </a:lnTo>
                  <a:lnTo>
                    <a:pt x="38674" y="1077592"/>
                  </a:lnTo>
                  <a:lnTo>
                    <a:pt x="0" y="1076897"/>
                  </a:lnTo>
                  <a:lnTo>
                    <a:pt x="0" y="0"/>
                  </a:lnTo>
                  <a:lnTo>
                    <a:pt x="38691" y="347"/>
                  </a:lnTo>
                  <a:lnTo>
                    <a:pt x="77358" y="1389"/>
                  </a:lnTo>
                  <a:lnTo>
                    <a:pt x="116002" y="3125"/>
                  </a:lnTo>
                  <a:lnTo>
                    <a:pt x="154621" y="5556"/>
                  </a:lnTo>
                  <a:lnTo>
                    <a:pt x="193178" y="8680"/>
                  </a:lnTo>
                  <a:lnTo>
                    <a:pt x="231667" y="12495"/>
                  </a:lnTo>
                  <a:lnTo>
                    <a:pt x="270083" y="17000"/>
                  </a:lnTo>
                  <a:lnTo>
                    <a:pt x="308423" y="22197"/>
                  </a:lnTo>
                  <a:lnTo>
                    <a:pt x="346662" y="28081"/>
                  </a:lnTo>
                  <a:lnTo>
                    <a:pt x="384781" y="34649"/>
                  </a:lnTo>
                  <a:lnTo>
                    <a:pt x="422778" y="41901"/>
                  </a:lnTo>
                  <a:lnTo>
                    <a:pt x="460653" y="49837"/>
                  </a:lnTo>
                  <a:lnTo>
                    <a:pt x="498368" y="58451"/>
                  </a:lnTo>
                  <a:lnTo>
                    <a:pt x="535912" y="67739"/>
                  </a:lnTo>
                  <a:lnTo>
                    <a:pt x="573287" y="77699"/>
                  </a:lnTo>
                  <a:lnTo>
                    <a:pt x="610493" y="88333"/>
                  </a:lnTo>
                  <a:lnTo>
                    <a:pt x="647501" y="99633"/>
                  </a:lnTo>
                  <a:lnTo>
                    <a:pt x="684285" y="111592"/>
                  </a:lnTo>
                  <a:lnTo>
                    <a:pt x="720846" y="124209"/>
                  </a:lnTo>
                  <a:lnTo>
                    <a:pt x="757188" y="137486"/>
                  </a:lnTo>
                  <a:lnTo>
                    <a:pt x="793287" y="151413"/>
                  </a:lnTo>
                  <a:lnTo>
                    <a:pt x="829119" y="165982"/>
                  </a:lnTo>
                  <a:lnTo>
                    <a:pt x="864685" y="181192"/>
                  </a:lnTo>
                  <a:lnTo>
                    <a:pt x="899985" y="197043"/>
                  </a:lnTo>
                  <a:lnTo>
                    <a:pt x="934981" y="213525"/>
                  </a:lnTo>
                  <a:lnTo>
                    <a:pt x="969671" y="230628"/>
                  </a:lnTo>
                  <a:lnTo>
                    <a:pt x="1004053" y="248352"/>
                  </a:lnTo>
                  <a:lnTo>
                    <a:pt x="1038129" y="266698"/>
                  </a:lnTo>
                  <a:lnTo>
                    <a:pt x="1071858" y="285650"/>
                  </a:lnTo>
                  <a:lnTo>
                    <a:pt x="1105231" y="305199"/>
                  </a:lnTo>
                  <a:lnTo>
                    <a:pt x="1138248" y="325345"/>
                  </a:lnTo>
                  <a:lnTo>
                    <a:pt x="1170911" y="346087"/>
                  </a:lnTo>
                  <a:lnTo>
                    <a:pt x="1203194" y="367412"/>
                  </a:lnTo>
                  <a:lnTo>
                    <a:pt x="1235078" y="389307"/>
                  </a:lnTo>
                  <a:lnTo>
                    <a:pt x="1266565" y="411772"/>
                  </a:lnTo>
                  <a:lnTo>
                    <a:pt x="1297662" y="434806"/>
                  </a:lnTo>
                  <a:lnTo>
                    <a:pt x="1328329" y="458393"/>
                  </a:lnTo>
                  <a:lnTo>
                    <a:pt x="1358560" y="482521"/>
                  </a:lnTo>
                  <a:lnTo>
                    <a:pt x="1388355" y="507188"/>
                  </a:lnTo>
                  <a:lnTo>
                    <a:pt x="1417714" y="532394"/>
                  </a:lnTo>
                  <a:lnTo>
                    <a:pt x="1446604" y="558122"/>
                  </a:lnTo>
                  <a:lnTo>
                    <a:pt x="1475024" y="584357"/>
                  </a:lnTo>
                  <a:lnTo>
                    <a:pt x="1502971" y="611100"/>
                  </a:lnTo>
                  <a:lnTo>
                    <a:pt x="1530444" y="638348"/>
                  </a:lnTo>
                  <a:lnTo>
                    <a:pt x="1557421" y="666085"/>
                  </a:lnTo>
                  <a:lnTo>
                    <a:pt x="1583885" y="694292"/>
                  </a:lnTo>
                  <a:lnTo>
                    <a:pt x="1609840" y="722971"/>
                  </a:lnTo>
                  <a:lnTo>
                    <a:pt x="1635291" y="752120"/>
                  </a:lnTo>
                  <a:lnTo>
                    <a:pt x="1660203" y="781722"/>
                  </a:lnTo>
                  <a:lnTo>
                    <a:pt x="1684572" y="811757"/>
                  </a:lnTo>
                  <a:lnTo>
                    <a:pt x="1708396" y="842225"/>
                  </a:lnTo>
                  <a:lnTo>
                    <a:pt x="1731673" y="873127"/>
                  </a:lnTo>
                  <a:lnTo>
                    <a:pt x="1754405" y="904440"/>
                  </a:lnTo>
                  <a:lnTo>
                    <a:pt x="1776561" y="936147"/>
                  </a:lnTo>
                  <a:lnTo>
                    <a:pt x="1798139" y="968247"/>
                  </a:lnTo>
                  <a:lnTo>
                    <a:pt x="1819139" y="1000739"/>
                  </a:lnTo>
                  <a:lnTo>
                    <a:pt x="1839564" y="1033604"/>
                  </a:lnTo>
                  <a:lnTo>
                    <a:pt x="1859390" y="1066820"/>
                  </a:lnTo>
                  <a:lnTo>
                    <a:pt x="1878615" y="1100386"/>
                  </a:lnTo>
                  <a:lnTo>
                    <a:pt x="1897235" y="1134303"/>
                  </a:lnTo>
                  <a:lnTo>
                    <a:pt x="1915242" y="1168549"/>
                  </a:lnTo>
                  <a:lnTo>
                    <a:pt x="1932625" y="1203102"/>
                  </a:lnTo>
                  <a:lnTo>
                    <a:pt x="1949382" y="1237962"/>
                  </a:lnTo>
                  <a:lnTo>
                    <a:pt x="1965511" y="1273128"/>
                  </a:lnTo>
                  <a:lnTo>
                    <a:pt x="982755" y="1713461"/>
                  </a:lnTo>
                  <a:close/>
                </a:path>
              </a:pathLst>
            </a:custGeom>
            <a:solidFill>
              <a:srgbClr val="FDD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07116" y="3725573"/>
              <a:ext cx="1244600" cy="2131695"/>
            </a:xfrm>
            <a:custGeom>
              <a:avLst/>
              <a:gdLst/>
              <a:ahLst/>
              <a:cxnLst/>
              <a:rect l="l" t="t" r="r" b="b"/>
              <a:pathLst>
                <a:path w="1244600" h="2131695">
                  <a:moveTo>
                    <a:pt x="909397" y="2131377"/>
                  </a:moveTo>
                  <a:lnTo>
                    <a:pt x="0" y="1554590"/>
                  </a:lnTo>
                  <a:lnTo>
                    <a:pt x="18209" y="1524823"/>
                  </a:lnTo>
                  <a:lnTo>
                    <a:pt x="35427" y="1494515"/>
                  </a:lnTo>
                  <a:lnTo>
                    <a:pt x="66896" y="1432276"/>
                  </a:lnTo>
                  <a:lnTo>
                    <a:pt x="94260" y="1368112"/>
                  </a:lnTo>
                  <a:lnTo>
                    <a:pt x="117424" y="1302316"/>
                  </a:lnTo>
                  <a:lnTo>
                    <a:pt x="136273" y="1235174"/>
                  </a:lnTo>
                  <a:lnTo>
                    <a:pt x="150744" y="1166950"/>
                  </a:lnTo>
                  <a:lnTo>
                    <a:pt x="160764" y="1097923"/>
                  </a:lnTo>
                  <a:lnTo>
                    <a:pt x="166294" y="1028396"/>
                  </a:lnTo>
                  <a:lnTo>
                    <a:pt x="167364" y="993514"/>
                  </a:lnTo>
                  <a:lnTo>
                    <a:pt x="167309" y="958652"/>
                  </a:lnTo>
                  <a:lnTo>
                    <a:pt x="163817" y="888990"/>
                  </a:lnTo>
                  <a:lnTo>
                    <a:pt x="155813" y="819701"/>
                  </a:lnTo>
                  <a:lnTo>
                    <a:pt x="143335" y="751078"/>
                  </a:lnTo>
                  <a:lnTo>
                    <a:pt x="126457" y="683403"/>
                  </a:lnTo>
                  <a:lnTo>
                    <a:pt x="105234" y="616965"/>
                  </a:lnTo>
                  <a:lnTo>
                    <a:pt x="79741" y="552040"/>
                  </a:lnTo>
                  <a:lnTo>
                    <a:pt x="50097" y="488903"/>
                  </a:lnTo>
                  <a:lnTo>
                    <a:pt x="1009634" y="0"/>
                  </a:lnTo>
                  <a:lnTo>
                    <a:pt x="1040288" y="62659"/>
                  </a:lnTo>
                  <a:lnTo>
                    <a:pt x="1068907" y="126279"/>
                  </a:lnTo>
                  <a:lnTo>
                    <a:pt x="1095436" y="190789"/>
                  </a:lnTo>
                  <a:lnTo>
                    <a:pt x="1119866" y="256127"/>
                  </a:lnTo>
                  <a:lnTo>
                    <a:pt x="1142176" y="322222"/>
                  </a:lnTo>
                  <a:lnTo>
                    <a:pt x="1162339" y="389003"/>
                  </a:lnTo>
                  <a:lnTo>
                    <a:pt x="1180315" y="456403"/>
                  </a:lnTo>
                  <a:lnTo>
                    <a:pt x="1196110" y="524350"/>
                  </a:lnTo>
                  <a:lnTo>
                    <a:pt x="1209676" y="592773"/>
                  </a:lnTo>
                  <a:lnTo>
                    <a:pt x="1221030" y="661598"/>
                  </a:lnTo>
                  <a:lnTo>
                    <a:pt x="1230162" y="730757"/>
                  </a:lnTo>
                  <a:lnTo>
                    <a:pt x="1237032" y="800173"/>
                  </a:lnTo>
                  <a:lnTo>
                    <a:pt x="1241663" y="869777"/>
                  </a:lnTo>
                  <a:lnTo>
                    <a:pt x="1244032" y="939494"/>
                  </a:lnTo>
                  <a:lnTo>
                    <a:pt x="1244376" y="974377"/>
                  </a:lnTo>
                  <a:lnTo>
                    <a:pt x="1244151" y="1009252"/>
                  </a:lnTo>
                  <a:lnTo>
                    <a:pt x="1242007" y="1078967"/>
                  </a:lnTo>
                  <a:lnTo>
                    <a:pt x="1237595" y="1148591"/>
                  </a:lnTo>
                  <a:lnTo>
                    <a:pt x="1230937" y="1218038"/>
                  </a:lnTo>
                  <a:lnTo>
                    <a:pt x="1222036" y="1287218"/>
                  </a:lnTo>
                  <a:lnTo>
                    <a:pt x="1210907" y="1356075"/>
                  </a:lnTo>
                  <a:lnTo>
                    <a:pt x="1197532" y="1424549"/>
                  </a:lnTo>
                  <a:lnTo>
                    <a:pt x="1181960" y="1492539"/>
                  </a:lnTo>
                  <a:lnTo>
                    <a:pt x="1164194" y="1560001"/>
                  </a:lnTo>
                  <a:lnTo>
                    <a:pt x="1144247" y="1626850"/>
                  </a:lnTo>
                  <a:lnTo>
                    <a:pt x="1122160" y="1693009"/>
                  </a:lnTo>
                  <a:lnTo>
                    <a:pt x="1097940" y="1758425"/>
                  </a:lnTo>
                  <a:lnTo>
                    <a:pt x="1071607" y="1823020"/>
                  </a:lnTo>
                  <a:lnTo>
                    <a:pt x="1043191" y="1886727"/>
                  </a:lnTo>
                  <a:lnTo>
                    <a:pt x="1012725" y="1949480"/>
                  </a:lnTo>
                  <a:lnTo>
                    <a:pt x="980257" y="2011216"/>
                  </a:lnTo>
                  <a:lnTo>
                    <a:pt x="945804" y="2071878"/>
                  </a:lnTo>
                  <a:lnTo>
                    <a:pt x="927844" y="2101771"/>
                  </a:lnTo>
                  <a:lnTo>
                    <a:pt x="909397" y="2131377"/>
                  </a:lnTo>
                  <a:close/>
                </a:path>
              </a:pathLst>
            </a:custGeom>
            <a:solidFill>
              <a:srgbClr val="A8BC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943912" y="2549581"/>
              <a:ext cx="4028440" cy="4307840"/>
            </a:xfrm>
            <a:custGeom>
              <a:avLst/>
              <a:gdLst/>
              <a:ahLst/>
              <a:cxnLst/>
              <a:rect l="l" t="t" r="r" b="b"/>
              <a:pathLst>
                <a:path w="4028440" h="4307840">
                  <a:moveTo>
                    <a:pt x="2167375" y="4307548"/>
                  </a:moveTo>
                  <a:lnTo>
                    <a:pt x="2120292" y="4307333"/>
                  </a:lnTo>
                  <a:lnTo>
                    <a:pt x="2073226" y="4306084"/>
                  </a:lnTo>
                  <a:lnTo>
                    <a:pt x="2026201" y="4303812"/>
                  </a:lnTo>
                  <a:lnTo>
                    <a:pt x="1979237" y="4300505"/>
                  </a:lnTo>
                  <a:lnTo>
                    <a:pt x="1932356" y="4296179"/>
                  </a:lnTo>
                  <a:lnTo>
                    <a:pt x="1885581" y="4290835"/>
                  </a:lnTo>
                  <a:lnTo>
                    <a:pt x="1838933" y="4284454"/>
                  </a:lnTo>
                  <a:lnTo>
                    <a:pt x="1792436" y="4277072"/>
                  </a:lnTo>
                  <a:lnTo>
                    <a:pt x="1746113" y="4268656"/>
                  </a:lnTo>
                  <a:lnTo>
                    <a:pt x="1699984" y="4259239"/>
                  </a:lnTo>
                  <a:lnTo>
                    <a:pt x="1654071" y="4248820"/>
                  </a:lnTo>
                  <a:lnTo>
                    <a:pt x="1608398" y="4237399"/>
                  </a:lnTo>
                  <a:lnTo>
                    <a:pt x="1562984" y="4224980"/>
                  </a:lnTo>
                  <a:lnTo>
                    <a:pt x="1517855" y="4211575"/>
                  </a:lnTo>
                  <a:lnTo>
                    <a:pt x="1473027" y="4197177"/>
                  </a:lnTo>
                  <a:lnTo>
                    <a:pt x="1428526" y="4181810"/>
                  </a:lnTo>
                  <a:lnTo>
                    <a:pt x="1384370" y="4165473"/>
                  </a:lnTo>
                  <a:lnTo>
                    <a:pt x="1340582" y="4148167"/>
                  </a:lnTo>
                  <a:lnTo>
                    <a:pt x="1297184" y="4129919"/>
                  </a:lnTo>
                  <a:lnTo>
                    <a:pt x="1254193" y="4110734"/>
                  </a:lnTo>
                  <a:lnTo>
                    <a:pt x="1211634" y="4090594"/>
                  </a:lnTo>
                  <a:lnTo>
                    <a:pt x="1169526" y="4069532"/>
                  </a:lnTo>
                  <a:lnTo>
                    <a:pt x="1127886" y="4047564"/>
                  </a:lnTo>
                  <a:lnTo>
                    <a:pt x="1086738" y="4024690"/>
                  </a:lnTo>
                  <a:lnTo>
                    <a:pt x="1046099" y="4000918"/>
                  </a:lnTo>
                  <a:lnTo>
                    <a:pt x="1005988" y="3976273"/>
                  </a:lnTo>
                  <a:lnTo>
                    <a:pt x="966427" y="3950748"/>
                  </a:lnTo>
                  <a:lnTo>
                    <a:pt x="927432" y="3924367"/>
                  </a:lnTo>
                  <a:lnTo>
                    <a:pt x="889025" y="3897134"/>
                  </a:lnTo>
                  <a:lnTo>
                    <a:pt x="851223" y="3869079"/>
                  </a:lnTo>
                  <a:lnTo>
                    <a:pt x="814040" y="3840191"/>
                  </a:lnTo>
                  <a:lnTo>
                    <a:pt x="777498" y="3810495"/>
                  </a:lnTo>
                  <a:lnTo>
                    <a:pt x="741615" y="3780019"/>
                  </a:lnTo>
                  <a:lnTo>
                    <a:pt x="706408" y="3748768"/>
                  </a:lnTo>
                  <a:lnTo>
                    <a:pt x="671890" y="3716754"/>
                  </a:lnTo>
                  <a:lnTo>
                    <a:pt x="638081" y="3683981"/>
                  </a:lnTo>
                  <a:lnTo>
                    <a:pt x="604997" y="3650490"/>
                  </a:lnTo>
                  <a:lnTo>
                    <a:pt x="572651" y="3616288"/>
                  </a:lnTo>
                  <a:lnTo>
                    <a:pt x="541062" y="3581369"/>
                  </a:lnTo>
                  <a:lnTo>
                    <a:pt x="510244" y="3545772"/>
                  </a:lnTo>
                  <a:lnTo>
                    <a:pt x="480210" y="3509521"/>
                  </a:lnTo>
                  <a:lnTo>
                    <a:pt x="450976" y="3472608"/>
                  </a:lnTo>
                  <a:lnTo>
                    <a:pt x="422557" y="3435081"/>
                  </a:lnTo>
                  <a:lnTo>
                    <a:pt x="394965" y="3396923"/>
                  </a:lnTo>
                  <a:lnTo>
                    <a:pt x="368212" y="3358187"/>
                  </a:lnTo>
                  <a:lnTo>
                    <a:pt x="342313" y="3318870"/>
                  </a:lnTo>
                  <a:lnTo>
                    <a:pt x="317280" y="3279000"/>
                  </a:lnTo>
                  <a:lnTo>
                    <a:pt x="293124" y="3238598"/>
                  </a:lnTo>
                  <a:lnTo>
                    <a:pt x="269856" y="3197660"/>
                  </a:lnTo>
                  <a:lnTo>
                    <a:pt x="247490" y="3156237"/>
                  </a:lnTo>
                  <a:lnTo>
                    <a:pt x="226034" y="3114324"/>
                  </a:lnTo>
                  <a:lnTo>
                    <a:pt x="205500" y="3071959"/>
                  </a:lnTo>
                  <a:lnTo>
                    <a:pt x="185896" y="3029157"/>
                  </a:lnTo>
                  <a:lnTo>
                    <a:pt x="167232" y="2985936"/>
                  </a:lnTo>
                  <a:lnTo>
                    <a:pt x="149518" y="2942306"/>
                  </a:lnTo>
                  <a:lnTo>
                    <a:pt x="132762" y="2898320"/>
                  </a:lnTo>
                  <a:lnTo>
                    <a:pt x="116971" y="2853960"/>
                  </a:lnTo>
                  <a:lnTo>
                    <a:pt x="102153" y="2809260"/>
                  </a:lnTo>
                  <a:lnTo>
                    <a:pt x="88316" y="2764270"/>
                  </a:lnTo>
                  <a:lnTo>
                    <a:pt x="75466" y="2718973"/>
                  </a:lnTo>
                  <a:lnTo>
                    <a:pt x="63609" y="2673420"/>
                  </a:lnTo>
                  <a:lnTo>
                    <a:pt x="52750" y="2627609"/>
                  </a:lnTo>
                  <a:lnTo>
                    <a:pt x="42896" y="2581569"/>
                  </a:lnTo>
                  <a:lnTo>
                    <a:pt x="34050" y="2535319"/>
                  </a:lnTo>
                  <a:lnTo>
                    <a:pt x="26217" y="2488899"/>
                  </a:lnTo>
                  <a:lnTo>
                    <a:pt x="19401" y="2442318"/>
                  </a:lnTo>
                  <a:lnTo>
                    <a:pt x="13604" y="2395586"/>
                  </a:lnTo>
                  <a:lnTo>
                    <a:pt x="8830" y="2348757"/>
                  </a:lnTo>
                  <a:lnTo>
                    <a:pt x="5081" y="2301826"/>
                  </a:lnTo>
                  <a:lnTo>
                    <a:pt x="2359" y="2254830"/>
                  </a:lnTo>
                  <a:lnTo>
                    <a:pt x="665" y="2207775"/>
                  </a:lnTo>
                  <a:lnTo>
                    <a:pt x="0" y="2160688"/>
                  </a:lnTo>
                  <a:lnTo>
                    <a:pt x="363" y="2113615"/>
                  </a:lnTo>
                  <a:lnTo>
                    <a:pt x="1756" y="2066556"/>
                  </a:lnTo>
                  <a:lnTo>
                    <a:pt x="4177" y="2019538"/>
                  </a:lnTo>
                  <a:lnTo>
                    <a:pt x="7625" y="1972584"/>
                  </a:lnTo>
                  <a:lnTo>
                    <a:pt x="12099" y="1925718"/>
                  </a:lnTo>
                  <a:lnTo>
                    <a:pt x="17596" y="1878958"/>
                  </a:lnTo>
                  <a:lnTo>
                    <a:pt x="24113" y="1832331"/>
                  </a:lnTo>
                  <a:lnTo>
                    <a:pt x="31649" y="1785858"/>
                  </a:lnTo>
                  <a:lnTo>
                    <a:pt x="40204" y="1739556"/>
                  </a:lnTo>
                  <a:lnTo>
                    <a:pt x="49769" y="1693452"/>
                  </a:lnTo>
                  <a:lnTo>
                    <a:pt x="60338" y="1647568"/>
                  </a:lnTo>
                  <a:lnTo>
                    <a:pt x="71908" y="1601924"/>
                  </a:lnTo>
                  <a:lnTo>
                    <a:pt x="84473" y="1556547"/>
                  </a:lnTo>
                  <a:lnTo>
                    <a:pt x="98026" y="1511454"/>
                  </a:lnTo>
                  <a:lnTo>
                    <a:pt x="112562" y="1466669"/>
                  </a:lnTo>
                  <a:lnTo>
                    <a:pt x="128072" y="1422211"/>
                  </a:lnTo>
                  <a:lnTo>
                    <a:pt x="144551" y="1378103"/>
                  </a:lnTo>
                  <a:lnTo>
                    <a:pt x="161989" y="1334367"/>
                  </a:lnTo>
                  <a:lnTo>
                    <a:pt x="180379" y="1291020"/>
                  </a:lnTo>
                  <a:lnTo>
                    <a:pt x="199712" y="1248088"/>
                  </a:lnTo>
                  <a:lnTo>
                    <a:pt x="219978" y="1205588"/>
                  </a:lnTo>
                  <a:lnTo>
                    <a:pt x="241168" y="1163543"/>
                  </a:lnTo>
                  <a:lnTo>
                    <a:pt x="263273" y="1121968"/>
                  </a:lnTo>
                  <a:lnTo>
                    <a:pt x="286280" y="1080888"/>
                  </a:lnTo>
                  <a:lnTo>
                    <a:pt x="310179" y="1040320"/>
                  </a:lnTo>
                  <a:lnTo>
                    <a:pt x="334960" y="1000285"/>
                  </a:lnTo>
                  <a:lnTo>
                    <a:pt x="360608" y="960801"/>
                  </a:lnTo>
                  <a:lnTo>
                    <a:pt x="387114" y="921887"/>
                  </a:lnTo>
                  <a:lnTo>
                    <a:pt x="414464" y="883562"/>
                  </a:lnTo>
                  <a:lnTo>
                    <a:pt x="442645" y="845845"/>
                  </a:lnTo>
                  <a:lnTo>
                    <a:pt x="471643" y="808751"/>
                  </a:lnTo>
                  <a:lnTo>
                    <a:pt x="501446" y="772301"/>
                  </a:lnTo>
                  <a:lnTo>
                    <a:pt x="532036" y="736511"/>
                  </a:lnTo>
                  <a:lnTo>
                    <a:pt x="563402" y="701398"/>
                  </a:lnTo>
                  <a:lnTo>
                    <a:pt x="595528" y="666980"/>
                  </a:lnTo>
                  <a:lnTo>
                    <a:pt x="628399" y="633272"/>
                  </a:lnTo>
                  <a:lnTo>
                    <a:pt x="661997" y="600291"/>
                  </a:lnTo>
                  <a:lnTo>
                    <a:pt x="696309" y="568052"/>
                  </a:lnTo>
                  <a:lnTo>
                    <a:pt x="731317" y="536571"/>
                  </a:lnTo>
                  <a:lnTo>
                    <a:pt x="767005" y="505864"/>
                  </a:lnTo>
                  <a:lnTo>
                    <a:pt x="803355" y="475942"/>
                  </a:lnTo>
                  <a:lnTo>
                    <a:pt x="840350" y="446824"/>
                  </a:lnTo>
                  <a:lnTo>
                    <a:pt x="877973" y="418521"/>
                  </a:lnTo>
                  <a:lnTo>
                    <a:pt x="916205" y="391047"/>
                  </a:lnTo>
                  <a:lnTo>
                    <a:pt x="955028" y="364417"/>
                  </a:lnTo>
                  <a:lnTo>
                    <a:pt x="994424" y="338641"/>
                  </a:lnTo>
                  <a:lnTo>
                    <a:pt x="1034374" y="313732"/>
                  </a:lnTo>
                  <a:lnTo>
                    <a:pt x="1074858" y="289702"/>
                  </a:lnTo>
                  <a:lnTo>
                    <a:pt x="1115858" y="266565"/>
                  </a:lnTo>
                  <a:lnTo>
                    <a:pt x="1157354" y="244328"/>
                  </a:lnTo>
                  <a:lnTo>
                    <a:pt x="1199326" y="223004"/>
                  </a:lnTo>
                  <a:lnTo>
                    <a:pt x="1241753" y="202603"/>
                  </a:lnTo>
                  <a:lnTo>
                    <a:pt x="1284616" y="183134"/>
                  </a:lnTo>
                  <a:lnTo>
                    <a:pt x="1327894" y="164607"/>
                  </a:lnTo>
                  <a:lnTo>
                    <a:pt x="1371567" y="147031"/>
                  </a:lnTo>
                  <a:lnTo>
                    <a:pt x="1415614" y="130413"/>
                  </a:lnTo>
                  <a:lnTo>
                    <a:pt x="1460013" y="114763"/>
                  </a:lnTo>
                  <a:lnTo>
                    <a:pt x="1504742" y="100087"/>
                  </a:lnTo>
                  <a:lnTo>
                    <a:pt x="1549783" y="86392"/>
                  </a:lnTo>
                  <a:lnTo>
                    <a:pt x="1595113" y="73686"/>
                  </a:lnTo>
                  <a:lnTo>
                    <a:pt x="1640708" y="61973"/>
                  </a:lnTo>
                  <a:lnTo>
                    <a:pt x="1686549" y="51260"/>
                  </a:lnTo>
                  <a:lnTo>
                    <a:pt x="1732613" y="41552"/>
                  </a:lnTo>
                  <a:lnTo>
                    <a:pt x="1778878" y="32853"/>
                  </a:lnTo>
                  <a:lnTo>
                    <a:pt x="1825322" y="25168"/>
                  </a:lnTo>
                  <a:lnTo>
                    <a:pt x="1871924" y="18501"/>
                  </a:lnTo>
                  <a:lnTo>
                    <a:pt x="1918658" y="12853"/>
                  </a:lnTo>
                  <a:lnTo>
                    <a:pt x="1965506" y="8229"/>
                  </a:lnTo>
                  <a:lnTo>
                    <a:pt x="2012443" y="4630"/>
                  </a:lnTo>
                  <a:lnTo>
                    <a:pt x="2059448" y="2058"/>
                  </a:lnTo>
                  <a:lnTo>
                    <a:pt x="2106497" y="514"/>
                  </a:lnTo>
                  <a:lnTo>
                    <a:pt x="2153569" y="0"/>
                  </a:lnTo>
                  <a:lnTo>
                    <a:pt x="2153677" y="1076897"/>
                  </a:lnTo>
                  <a:lnTo>
                    <a:pt x="2130133" y="1077157"/>
                  </a:lnTo>
                  <a:lnTo>
                    <a:pt x="2106611" y="1077930"/>
                  </a:lnTo>
                  <a:lnTo>
                    <a:pt x="2059633" y="1081020"/>
                  </a:lnTo>
                  <a:lnTo>
                    <a:pt x="2012838" y="1086160"/>
                  </a:lnTo>
                  <a:lnTo>
                    <a:pt x="1966312" y="1093342"/>
                  </a:lnTo>
                  <a:lnTo>
                    <a:pt x="1920143" y="1102547"/>
                  </a:lnTo>
                  <a:lnTo>
                    <a:pt x="1874420" y="1113764"/>
                  </a:lnTo>
                  <a:lnTo>
                    <a:pt x="1829232" y="1126968"/>
                  </a:lnTo>
                  <a:lnTo>
                    <a:pt x="1784665" y="1142134"/>
                  </a:lnTo>
                  <a:lnTo>
                    <a:pt x="1740802" y="1159232"/>
                  </a:lnTo>
                  <a:lnTo>
                    <a:pt x="1697729" y="1178234"/>
                  </a:lnTo>
                  <a:lnTo>
                    <a:pt x="1655527" y="1199097"/>
                  </a:lnTo>
                  <a:lnTo>
                    <a:pt x="1614278" y="1221785"/>
                  </a:lnTo>
                  <a:lnTo>
                    <a:pt x="1574059" y="1246255"/>
                  </a:lnTo>
                  <a:lnTo>
                    <a:pt x="1534949" y="1272460"/>
                  </a:lnTo>
                  <a:lnTo>
                    <a:pt x="1497020" y="1300349"/>
                  </a:lnTo>
                  <a:lnTo>
                    <a:pt x="1460348" y="1329869"/>
                  </a:lnTo>
                  <a:lnTo>
                    <a:pt x="1425000" y="1360963"/>
                  </a:lnTo>
                  <a:lnTo>
                    <a:pt x="1391046" y="1393572"/>
                  </a:lnTo>
                  <a:lnTo>
                    <a:pt x="1358548" y="1427635"/>
                  </a:lnTo>
                  <a:lnTo>
                    <a:pt x="1327571" y="1463086"/>
                  </a:lnTo>
                  <a:lnTo>
                    <a:pt x="1298172" y="1499854"/>
                  </a:lnTo>
                  <a:lnTo>
                    <a:pt x="1270409" y="1537874"/>
                  </a:lnTo>
                  <a:lnTo>
                    <a:pt x="1244334" y="1577071"/>
                  </a:lnTo>
                  <a:lnTo>
                    <a:pt x="1219998" y="1617371"/>
                  </a:lnTo>
                  <a:lnTo>
                    <a:pt x="1197444" y="1658695"/>
                  </a:lnTo>
                  <a:lnTo>
                    <a:pt x="1176719" y="1700966"/>
                  </a:lnTo>
                  <a:lnTo>
                    <a:pt x="1157862" y="1744101"/>
                  </a:lnTo>
                  <a:lnTo>
                    <a:pt x="1140908" y="1788021"/>
                  </a:lnTo>
                  <a:lnTo>
                    <a:pt x="1125889" y="1832638"/>
                  </a:lnTo>
                  <a:lnTo>
                    <a:pt x="1112835" y="1877868"/>
                  </a:lnTo>
                  <a:lnTo>
                    <a:pt x="1101771" y="1923628"/>
                  </a:lnTo>
                  <a:lnTo>
                    <a:pt x="1092717" y="1969827"/>
                  </a:lnTo>
                  <a:lnTo>
                    <a:pt x="1085690" y="2016377"/>
                  </a:lnTo>
                  <a:lnTo>
                    <a:pt x="1080705" y="2063190"/>
                  </a:lnTo>
                  <a:lnTo>
                    <a:pt x="1077770" y="2110176"/>
                  </a:lnTo>
                  <a:lnTo>
                    <a:pt x="1076893" y="2157242"/>
                  </a:lnTo>
                  <a:lnTo>
                    <a:pt x="1077225" y="2180785"/>
                  </a:lnTo>
                  <a:lnTo>
                    <a:pt x="1079433" y="2227806"/>
                  </a:lnTo>
                  <a:lnTo>
                    <a:pt x="1083695" y="2274698"/>
                  </a:lnTo>
                  <a:lnTo>
                    <a:pt x="1089999" y="2321341"/>
                  </a:lnTo>
                  <a:lnTo>
                    <a:pt x="1098340" y="2367681"/>
                  </a:lnTo>
                  <a:lnTo>
                    <a:pt x="1108695" y="2413598"/>
                  </a:lnTo>
                  <a:lnTo>
                    <a:pt x="1121052" y="2459043"/>
                  </a:lnTo>
                  <a:lnTo>
                    <a:pt x="1135375" y="2503870"/>
                  </a:lnTo>
                  <a:lnTo>
                    <a:pt x="1151653" y="2548058"/>
                  </a:lnTo>
                  <a:lnTo>
                    <a:pt x="1169838" y="2591470"/>
                  </a:lnTo>
                  <a:lnTo>
                    <a:pt x="1189912" y="2634066"/>
                  </a:lnTo>
                  <a:lnTo>
                    <a:pt x="1211818" y="2675724"/>
                  </a:lnTo>
                  <a:lnTo>
                    <a:pt x="1235535" y="2716398"/>
                  </a:lnTo>
                  <a:lnTo>
                    <a:pt x="1260995" y="2755983"/>
                  </a:lnTo>
                  <a:lnTo>
                    <a:pt x="1288174" y="2794441"/>
                  </a:lnTo>
                  <a:lnTo>
                    <a:pt x="1316994" y="2831658"/>
                  </a:lnTo>
                  <a:lnTo>
                    <a:pt x="1347428" y="2867587"/>
                  </a:lnTo>
                  <a:lnTo>
                    <a:pt x="1379387" y="2902138"/>
                  </a:lnTo>
                  <a:lnTo>
                    <a:pt x="1412841" y="2935272"/>
                  </a:lnTo>
                  <a:lnTo>
                    <a:pt x="1447696" y="2966901"/>
                  </a:lnTo>
                  <a:lnTo>
                    <a:pt x="1483917" y="2996994"/>
                  </a:lnTo>
                  <a:lnTo>
                    <a:pt x="1521401" y="3025457"/>
                  </a:lnTo>
                  <a:lnTo>
                    <a:pt x="1560110" y="3052272"/>
                  </a:lnTo>
                  <a:lnTo>
                    <a:pt x="1599937" y="3077351"/>
                  </a:lnTo>
                  <a:lnTo>
                    <a:pt x="1640840" y="3100681"/>
                  </a:lnTo>
                  <a:lnTo>
                    <a:pt x="1682705" y="3122197"/>
                  </a:lnTo>
                  <a:lnTo>
                    <a:pt x="1725489" y="3141864"/>
                  </a:lnTo>
                  <a:lnTo>
                    <a:pt x="1769072" y="3159633"/>
                  </a:lnTo>
                  <a:lnTo>
                    <a:pt x="1813410" y="3175488"/>
                  </a:lnTo>
                  <a:lnTo>
                    <a:pt x="1858379" y="3189380"/>
                  </a:lnTo>
                  <a:lnTo>
                    <a:pt x="1903934" y="3201309"/>
                  </a:lnTo>
                  <a:lnTo>
                    <a:pt x="1949943" y="3211227"/>
                  </a:lnTo>
                  <a:lnTo>
                    <a:pt x="1996364" y="3219123"/>
                  </a:lnTo>
                  <a:lnTo>
                    <a:pt x="2043065" y="3224988"/>
                  </a:lnTo>
                  <a:lnTo>
                    <a:pt x="2089999" y="3228809"/>
                  </a:lnTo>
                  <a:lnTo>
                    <a:pt x="2137029" y="3230563"/>
                  </a:lnTo>
                  <a:lnTo>
                    <a:pt x="2160569" y="3230672"/>
                  </a:lnTo>
                  <a:lnTo>
                    <a:pt x="2184121" y="3230268"/>
                  </a:lnTo>
                  <a:lnTo>
                    <a:pt x="2231127" y="3227910"/>
                  </a:lnTo>
                  <a:lnTo>
                    <a:pt x="2278001" y="3223500"/>
                  </a:lnTo>
                  <a:lnTo>
                    <a:pt x="2324629" y="3217057"/>
                  </a:lnTo>
                  <a:lnTo>
                    <a:pt x="2370949" y="3208577"/>
                  </a:lnTo>
                  <a:lnTo>
                    <a:pt x="2416825" y="3198077"/>
                  </a:lnTo>
                  <a:lnTo>
                    <a:pt x="2462228" y="3185579"/>
                  </a:lnTo>
                  <a:lnTo>
                    <a:pt x="2507020" y="3171114"/>
                  </a:lnTo>
                  <a:lnTo>
                    <a:pt x="2551150" y="3154694"/>
                  </a:lnTo>
                  <a:lnTo>
                    <a:pt x="2594506" y="3136376"/>
                  </a:lnTo>
                  <a:lnTo>
                    <a:pt x="2637038" y="3116176"/>
                  </a:lnTo>
                  <a:lnTo>
                    <a:pt x="2678632" y="3094143"/>
                  </a:lnTo>
                  <a:lnTo>
                    <a:pt x="2719241" y="3070296"/>
                  </a:lnTo>
                  <a:lnTo>
                    <a:pt x="2758752" y="3044709"/>
                  </a:lnTo>
                  <a:lnTo>
                    <a:pt x="2797117" y="3017418"/>
                  </a:lnTo>
                  <a:lnTo>
                    <a:pt x="2834237" y="2988480"/>
                  </a:lnTo>
                  <a:lnTo>
                    <a:pt x="2870078" y="2957933"/>
                  </a:lnTo>
                  <a:lnTo>
                    <a:pt x="2904526" y="2925867"/>
                  </a:lnTo>
                  <a:lnTo>
                    <a:pt x="2937560" y="2892304"/>
                  </a:lnTo>
                  <a:lnTo>
                    <a:pt x="2969083" y="2857357"/>
                  </a:lnTo>
                  <a:lnTo>
                    <a:pt x="2999055" y="2821044"/>
                  </a:lnTo>
                  <a:lnTo>
                    <a:pt x="3027412" y="2783471"/>
                  </a:lnTo>
                  <a:lnTo>
                    <a:pt x="3054104" y="2744674"/>
                  </a:lnTo>
                  <a:lnTo>
                    <a:pt x="3079060" y="2704766"/>
                  </a:lnTo>
                  <a:lnTo>
                    <a:pt x="3090880" y="2684405"/>
                  </a:lnTo>
                  <a:lnTo>
                    <a:pt x="4027975" y="3215035"/>
                  </a:lnTo>
                  <a:lnTo>
                    <a:pt x="4004339" y="3255742"/>
                  </a:lnTo>
                  <a:lnTo>
                    <a:pt x="3979816" y="3295932"/>
                  </a:lnTo>
                  <a:lnTo>
                    <a:pt x="3954409" y="3335575"/>
                  </a:lnTo>
                  <a:lnTo>
                    <a:pt x="3928146" y="3374653"/>
                  </a:lnTo>
                  <a:lnTo>
                    <a:pt x="3901041" y="3413139"/>
                  </a:lnTo>
                  <a:lnTo>
                    <a:pt x="3873095" y="3451027"/>
                  </a:lnTo>
                  <a:lnTo>
                    <a:pt x="3844326" y="3488298"/>
                  </a:lnTo>
                  <a:lnTo>
                    <a:pt x="3814749" y="3524924"/>
                  </a:lnTo>
                  <a:lnTo>
                    <a:pt x="3784380" y="3560908"/>
                  </a:lnTo>
                  <a:lnTo>
                    <a:pt x="3753236" y="3596214"/>
                  </a:lnTo>
                  <a:lnTo>
                    <a:pt x="3721331" y="3630828"/>
                  </a:lnTo>
                  <a:lnTo>
                    <a:pt x="3688666" y="3664748"/>
                  </a:lnTo>
                  <a:lnTo>
                    <a:pt x="3655279" y="3697925"/>
                  </a:lnTo>
                  <a:lnTo>
                    <a:pt x="3621166" y="3730374"/>
                  </a:lnTo>
                  <a:lnTo>
                    <a:pt x="3586355" y="3762078"/>
                  </a:lnTo>
                  <a:lnTo>
                    <a:pt x="3550866" y="3793007"/>
                  </a:lnTo>
                  <a:lnTo>
                    <a:pt x="3514693" y="3823146"/>
                  </a:lnTo>
                  <a:lnTo>
                    <a:pt x="3477874" y="3852494"/>
                  </a:lnTo>
                  <a:lnTo>
                    <a:pt x="3440435" y="3881035"/>
                  </a:lnTo>
                  <a:lnTo>
                    <a:pt x="3402383" y="3908752"/>
                  </a:lnTo>
                  <a:lnTo>
                    <a:pt x="3363714" y="3935620"/>
                  </a:lnTo>
                  <a:lnTo>
                    <a:pt x="3324480" y="3961649"/>
                  </a:lnTo>
                  <a:lnTo>
                    <a:pt x="3284686" y="3986800"/>
                  </a:lnTo>
                  <a:lnTo>
                    <a:pt x="3244359" y="4011078"/>
                  </a:lnTo>
                  <a:lnTo>
                    <a:pt x="3203493" y="4034471"/>
                  </a:lnTo>
                  <a:lnTo>
                    <a:pt x="3162127" y="4056976"/>
                  </a:lnTo>
                  <a:lnTo>
                    <a:pt x="3120290" y="4078554"/>
                  </a:lnTo>
                  <a:lnTo>
                    <a:pt x="3078000" y="4099212"/>
                  </a:lnTo>
                  <a:lnTo>
                    <a:pt x="3035244" y="4118957"/>
                  </a:lnTo>
                  <a:lnTo>
                    <a:pt x="2992085" y="4137765"/>
                  </a:lnTo>
                  <a:lnTo>
                    <a:pt x="2948516" y="4155612"/>
                  </a:lnTo>
                  <a:lnTo>
                    <a:pt x="2904576" y="4172505"/>
                  </a:lnTo>
                  <a:lnTo>
                    <a:pt x="2860270" y="4188433"/>
                  </a:lnTo>
                  <a:lnTo>
                    <a:pt x="2815624" y="4203391"/>
                  </a:lnTo>
                  <a:lnTo>
                    <a:pt x="2770669" y="4217358"/>
                  </a:lnTo>
                  <a:lnTo>
                    <a:pt x="2725423" y="4230356"/>
                  </a:lnTo>
                  <a:lnTo>
                    <a:pt x="2679884" y="4242350"/>
                  </a:lnTo>
                  <a:lnTo>
                    <a:pt x="2634103" y="4253359"/>
                  </a:lnTo>
                  <a:lnTo>
                    <a:pt x="2588106" y="4263347"/>
                  </a:lnTo>
                  <a:lnTo>
                    <a:pt x="2541899" y="4272334"/>
                  </a:lnTo>
                  <a:lnTo>
                    <a:pt x="2495490" y="4280316"/>
                  </a:lnTo>
                  <a:lnTo>
                    <a:pt x="2448919" y="4287281"/>
                  </a:lnTo>
                  <a:lnTo>
                    <a:pt x="2402225" y="4293209"/>
                  </a:lnTo>
                  <a:lnTo>
                    <a:pt x="2355401" y="4298136"/>
                  </a:lnTo>
                  <a:lnTo>
                    <a:pt x="2308481" y="4302027"/>
                  </a:lnTo>
                  <a:lnTo>
                    <a:pt x="2261496" y="4304899"/>
                  </a:lnTo>
                  <a:lnTo>
                    <a:pt x="2214443" y="4306741"/>
                  </a:lnTo>
                  <a:lnTo>
                    <a:pt x="2167375" y="4307548"/>
                  </a:lnTo>
                  <a:close/>
                </a:path>
              </a:pathLst>
            </a:custGeom>
            <a:solidFill>
              <a:srgbClr val="629D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097697" y="2549581"/>
              <a:ext cx="635" cy="1076960"/>
            </a:xfrm>
            <a:custGeom>
              <a:avLst/>
              <a:gdLst/>
              <a:ahLst/>
              <a:cxnLst/>
              <a:rect l="l" t="t" r="r" b="b"/>
              <a:pathLst>
                <a:path w="635" h="1076960">
                  <a:moveTo>
                    <a:pt x="0" y="1076897"/>
                  </a:moveTo>
                  <a:lnTo>
                    <a:pt x="0" y="0"/>
                  </a:lnTo>
                  <a:lnTo>
                    <a:pt x="215" y="0"/>
                  </a:lnTo>
                  <a:lnTo>
                    <a:pt x="0" y="1076897"/>
                  </a:lnTo>
                  <a:close/>
                </a:path>
              </a:pathLst>
            </a:custGeom>
            <a:solidFill>
              <a:srgbClr val="2A79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442863" y="547048"/>
            <a:ext cx="6433820" cy="106362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>
              <a:lnSpc>
                <a:spcPts val="3979"/>
              </a:lnSpc>
              <a:spcBef>
                <a:spcPts val="415"/>
              </a:spcBef>
            </a:pPr>
            <a:r>
              <a:rPr sz="3500" spc="175" dirty="0">
                <a:solidFill>
                  <a:srgbClr val="FFF4E9"/>
                </a:solidFill>
              </a:rPr>
              <a:t>Czy </a:t>
            </a:r>
            <a:r>
              <a:rPr sz="3500" spc="300" dirty="0">
                <a:solidFill>
                  <a:srgbClr val="FFF4E9"/>
                </a:solidFill>
              </a:rPr>
              <a:t>badani </a:t>
            </a:r>
            <a:r>
              <a:rPr sz="3500" spc="250" dirty="0">
                <a:solidFill>
                  <a:srgbClr val="FFF4E9"/>
                </a:solidFill>
              </a:rPr>
              <a:t>wiedzą </a:t>
            </a:r>
            <a:r>
              <a:rPr sz="3500" spc="245" dirty="0">
                <a:solidFill>
                  <a:srgbClr val="FFF4E9"/>
                </a:solidFill>
              </a:rPr>
              <a:t>do </a:t>
            </a:r>
            <a:r>
              <a:rPr sz="3500" spc="229" dirty="0">
                <a:solidFill>
                  <a:srgbClr val="FFF4E9"/>
                </a:solidFill>
              </a:rPr>
              <a:t>kogo</a:t>
            </a:r>
            <a:r>
              <a:rPr sz="3500" spc="-270" dirty="0">
                <a:solidFill>
                  <a:srgbClr val="FFF4E9"/>
                </a:solidFill>
              </a:rPr>
              <a:t> </a:t>
            </a:r>
            <a:r>
              <a:rPr sz="3500" spc="229" dirty="0">
                <a:solidFill>
                  <a:srgbClr val="FFF4E9"/>
                </a:solidFill>
              </a:rPr>
              <a:t>się  </a:t>
            </a:r>
            <a:r>
              <a:rPr sz="3500" spc="200" dirty="0">
                <a:solidFill>
                  <a:srgbClr val="FFF4E9"/>
                </a:solidFill>
              </a:rPr>
              <a:t>zwrócić </a:t>
            </a:r>
            <a:r>
              <a:rPr sz="3500" spc="240" dirty="0">
                <a:solidFill>
                  <a:srgbClr val="FFF4E9"/>
                </a:solidFill>
              </a:rPr>
              <a:t>o</a:t>
            </a:r>
            <a:r>
              <a:rPr sz="3500" spc="95" dirty="0">
                <a:solidFill>
                  <a:srgbClr val="FFF4E9"/>
                </a:solidFill>
              </a:rPr>
              <a:t> </a:t>
            </a:r>
            <a:r>
              <a:rPr sz="3500" spc="240" dirty="0">
                <a:solidFill>
                  <a:srgbClr val="FFF4E9"/>
                </a:solidFill>
              </a:rPr>
              <a:t>pomoc?</a:t>
            </a:r>
            <a:endParaRPr sz="35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819" y="2975195"/>
            <a:ext cx="5243195" cy="266700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2100" b="1" spc="-185" dirty="0">
                <a:solidFill>
                  <a:srgbClr val="372928"/>
                </a:solidFill>
                <a:latin typeface="Verdana"/>
                <a:cs typeface="Verdana"/>
              </a:rPr>
              <a:t>SPOŚRÓD </a:t>
            </a:r>
            <a:r>
              <a:rPr sz="2100" b="1" spc="-150" dirty="0">
                <a:solidFill>
                  <a:srgbClr val="372928"/>
                </a:solidFill>
                <a:latin typeface="Verdana"/>
                <a:cs typeface="Verdana"/>
              </a:rPr>
              <a:t>WSZYSTKICH</a:t>
            </a:r>
            <a:r>
              <a:rPr sz="2100" b="1" spc="-125" dirty="0">
                <a:solidFill>
                  <a:srgbClr val="372928"/>
                </a:solidFill>
                <a:latin typeface="Verdana"/>
                <a:cs typeface="Verdana"/>
              </a:rPr>
              <a:t> </a:t>
            </a:r>
            <a:r>
              <a:rPr sz="2100" b="1" spc="-135" dirty="0">
                <a:solidFill>
                  <a:srgbClr val="372928"/>
                </a:solidFill>
                <a:latin typeface="Verdana"/>
                <a:cs typeface="Verdana"/>
              </a:rPr>
              <a:t>BADANYCH</a:t>
            </a:r>
            <a:endParaRPr sz="21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4400" spc="-1755" dirty="0">
                <a:solidFill>
                  <a:srgbClr val="372928"/>
                </a:solidFill>
                <a:latin typeface="Times New Roman"/>
                <a:cs typeface="Times New Roman"/>
              </a:rPr>
              <a:t>1</a:t>
            </a:r>
            <a:r>
              <a:rPr sz="14400" spc="944" dirty="0">
                <a:solidFill>
                  <a:srgbClr val="372928"/>
                </a:solidFill>
                <a:latin typeface="Times New Roman"/>
                <a:cs typeface="Times New Roman"/>
              </a:rPr>
              <a:t>2</a:t>
            </a:r>
            <a:r>
              <a:rPr sz="14400" spc="910" dirty="0">
                <a:solidFill>
                  <a:srgbClr val="372928"/>
                </a:solidFill>
                <a:latin typeface="Times New Roman"/>
                <a:cs typeface="Times New Roman"/>
              </a:rPr>
              <a:t>,</a:t>
            </a:r>
            <a:r>
              <a:rPr sz="14400" spc="2760" dirty="0">
                <a:solidFill>
                  <a:srgbClr val="372928"/>
                </a:solidFill>
                <a:latin typeface="Times New Roman"/>
                <a:cs typeface="Times New Roman"/>
              </a:rPr>
              <a:t>0</a:t>
            </a:r>
            <a:r>
              <a:rPr sz="14400" spc="1010" dirty="0">
                <a:solidFill>
                  <a:srgbClr val="372928"/>
                </a:solidFill>
                <a:latin typeface="Times New Roman"/>
                <a:cs typeface="Times New Roman"/>
              </a:rPr>
              <a:t>%</a:t>
            </a:r>
            <a:endParaRPr sz="14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8819" y="5966134"/>
            <a:ext cx="5594350" cy="881332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ct val="103499"/>
              </a:lnSpc>
              <a:spcBef>
                <a:spcPts val="20"/>
              </a:spcBef>
            </a:pPr>
            <a:r>
              <a:rPr sz="1900" spc="225" dirty="0">
                <a:solidFill>
                  <a:srgbClr val="372928"/>
                </a:solidFill>
                <a:latin typeface="Verdana Pro Black" panose="020B0A04030504040204" pitchFamily="34" charset="0"/>
                <a:cs typeface="Times New Roman"/>
              </a:rPr>
              <a:t>deklaruje, </a:t>
            </a:r>
            <a:r>
              <a:rPr sz="1900" spc="190" dirty="0">
                <a:solidFill>
                  <a:srgbClr val="372928"/>
                </a:solidFill>
                <a:latin typeface="Verdana Pro Black" panose="020B0A04030504040204" pitchFamily="34" charset="0"/>
                <a:cs typeface="Times New Roman"/>
              </a:rPr>
              <a:t>że </a:t>
            </a:r>
            <a:r>
              <a:rPr sz="1900" spc="240" dirty="0">
                <a:solidFill>
                  <a:srgbClr val="372928"/>
                </a:solidFill>
                <a:latin typeface="Verdana Pro Black" panose="020B0A04030504040204" pitchFamily="34" charset="0"/>
                <a:cs typeface="Times New Roman"/>
              </a:rPr>
              <a:t>zetknęło </a:t>
            </a:r>
            <a:r>
              <a:rPr sz="1900" spc="195" dirty="0">
                <a:solidFill>
                  <a:srgbClr val="372928"/>
                </a:solidFill>
                <a:latin typeface="Verdana Pro Black" panose="020B0A04030504040204" pitchFamily="34" charset="0"/>
                <a:cs typeface="Times New Roman"/>
              </a:rPr>
              <a:t>się </a:t>
            </a:r>
            <a:r>
              <a:rPr sz="1900" spc="130" dirty="0">
                <a:solidFill>
                  <a:srgbClr val="372928"/>
                </a:solidFill>
                <a:latin typeface="Verdana Pro Black" panose="020B0A04030504040204" pitchFamily="34" charset="0"/>
                <a:cs typeface="Times New Roman"/>
              </a:rPr>
              <a:t>z </a:t>
            </a:r>
            <a:r>
              <a:rPr sz="1900" spc="235" dirty="0">
                <a:solidFill>
                  <a:srgbClr val="372928"/>
                </a:solidFill>
                <a:latin typeface="Verdana Pro Black" panose="020B0A04030504040204" pitchFamily="34" charset="0"/>
                <a:cs typeface="Times New Roman"/>
              </a:rPr>
              <a:t>działaniami </a:t>
            </a:r>
            <a:r>
              <a:rPr sz="1900" spc="225" dirty="0">
                <a:solidFill>
                  <a:srgbClr val="372928"/>
                </a:solidFill>
                <a:latin typeface="Verdana Pro Black" panose="020B0A04030504040204" pitchFamily="34" charset="0"/>
                <a:cs typeface="Times New Roman"/>
              </a:rPr>
              <a:t>dot. </a:t>
            </a:r>
            <a:r>
              <a:rPr lang="pl-PL" sz="1900" spc="225" dirty="0">
                <a:solidFill>
                  <a:srgbClr val="372928"/>
                </a:solidFill>
                <a:latin typeface="Verdana Pro Black" panose="020B0A04030504040204" pitchFamily="34" charset="0"/>
                <a:cs typeface="Times New Roman"/>
              </a:rPr>
              <a:t>równego traktowania</a:t>
            </a:r>
            <a:r>
              <a:rPr lang="pl-PL" sz="1900" spc="285" dirty="0">
                <a:solidFill>
                  <a:srgbClr val="372928"/>
                </a:solidFill>
                <a:latin typeface="Verdana Pro Black" panose="020B0A04030504040204" pitchFamily="34" charset="0"/>
                <a:cs typeface="Times New Roman"/>
              </a:rPr>
              <a:t> </a:t>
            </a:r>
            <a:endParaRPr sz="1900" dirty="0">
              <a:latin typeface="Verdana Pro Black" panose="020B0A04030504040204" pitchFamily="34" charset="0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29169" y="731525"/>
            <a:ext cx="1095375" cy="1095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447405" cy="7315200"/>
          </a:xfrm>
          <a:custGeom>
            <a:avLst/>
            <a:gdLst/>
            <a:ahLst/>
            <a:cxnLst/>
            <a:rect l="l" t="t" r="r" b="b"/>
            <a:pathLst>
              <a:path w="8447405" h="7315200">
                <a:moveTo>
                  <a:pt x="0" y="7315200"/>
                </a:moveTo>
                <a:lnTo>
                  <a:pt x="8447410" y="7315200"/>
                </a:lnTo>
                <a:lnTo>
                  <a:pt x="8447410" y="0"/>
                </a:lnTo>
                <a:lnTo>
                  <a:pt x="0" y="0"/>
                </a:lnTo>
                <a:lnTo>
                  <a:pt x="0" y="7315200"/>
                </a:lnTo>
                <a:close/>
              </a:path>
            </a:pathLst>
          </a:custGeom>
          <a:solidFill>
            <a:srgbClr val="FFC61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197412" y="0"/>
            <a:ext cx="2556510" cy="7315200"/>
            <a:chOff x="7197412" y="0"/>
            <a:chExt cx="2556510" cy="7315200"/>
          </a:xfrm>
        </p:grpSpPr>
        <p:sp>
          <p:nvSpPr>
            <p:cNvPr id="4" name="object 4"/>
            <p:cNvSpPr/>
            <p:nvPr/>
          </p:nvSpPr>
          <p:spPr>
            <a:xfrm>
              <a:off x="8447410" y="0"/>
              <a:ext cx="1306195" cy="7315200"/>
            </a:xfrm>
            <a:custGeom>
              <a:avLst/>
              <a:gdLst/>
              <a:ahLst/>
              <a:cxnLst/>
              <a:rect l="l" t="t" r="r" b="b"/>
              <a:pathLst>
                <a:path w="1306195" h="7315200">
                  <a:moveTo>
                    <a:pt x="1306180" y="7315199"/>
                  </a:moveTo>
                  <a:lnTo>
                    <a:pt x="0" y="7315199"/>
                  </a:lnTo>
                  <a:lnTo>
                    <a:pt x="0" y="0"/>
                  </a:lnTo>
                  <a:lnTo>
                    <a:pt x="1306180" y="0"/>
                  </a:lnTo>
                  <a:lnTo>
                    <a:pt x="1306180" y="7315199"/>
                  </a:lnTo>
                  <a:close/>
                </a:path>
              </a:pathLst>
            </a:custGeom>
            <a:solidFill>
              <a:srgbClr val="3729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44386" y="484643"/>
              <a:ext cx="923925" cy="9239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197408" y="1587194"/>
              <a:ext cx="1229360" cy="4600575"/>
            </a:xfrm>
            <a:custGeom>
              <a:avLst/>
              <a:gdLst/>
              <a:ahLst/>
              <a:cxnLst/>
              <a:rect l="l" t="t" r="r" b="b"/>
              <a:pathLst>
                <a:path w="1229359" h="4600575">
                  <a:moveTo>
                    <a:pt x="9550" y="0"/>
                  </a:moveTo>
                  <a:lnTo>
                    <a:pt x="0" y="0"/>
                  </a:lnTo>
                  <a:lnTo>
                    <a:pt x="0" y="4600537"/>
                  </a:lnTo>
                  <a:lnTo>
                    <a:pt x="9550" y="4600537"/>
                  </a:lnTo>
                  <a:lnTo>
                    <a:pt x="9550" y="0"/>
                  </a:lnTo>
                  <a:close/>
                </a:path>
                <a:path w="1229359" h="4600575">
                  <a:moveTo>
                    <a:pt x="314350" y="0"/>
                  </a:moveTo>
                  <a:lnTo>
                    <a:pt x="304800" y="0"/>
                  </a:lnTo>
                  <a:lnTo>
                    <a:pt x="304800" y="4600537"/>
                  </a:lnTo>
                  <a:lnTo>
                    <a:pt x="314350" y="4600537"/>
                  </a:lnTo>
                  <a:lnTo>
                    <a:pt x="314350" y="0"/>
                  </a:lnTo>
                  <a:close/>
                </a:path>
                <a:path w="1229359" h="4600575">
                  <a:moveTo>
                    <a:pt x="619150" y="0"/>
                  </a:moveTo>
                  <a:lnTo>
                    <a:pt x="609600" y="0"/>
                  </a:lnTo>
                  <a:lnTo>
                    <a:pt x="609600" y="4600537"/>
                  </a:lnTo>
                  <a:lnTo>
                    <a:pt x="619150" y="4600537"/>
                  </a:lnTo>
                  <a:lnTo>
                    <a:pt x="619150" y="0"/>
                  </a:lnTo>
                  <a:close/>
                </a:path>
                <a:path w="1229359" h="4600575">
                  <a:moveTo>
                    <a:pt x="923950" y="0"/>
                  </a:moveTo>
                  <a:lnTo>
                    <a:pt x="914400" y="0"/>
                  </a:lnTo>
                  <a:lnTo>
                    <a:pt x="914400" y="4600537"/>
                  </a:lnTo>
                  <a:lnTo>
                    <a:pt x="923950" y="4600537"/>
                  </a:lnTo>
                  <a:lnTo>
                    <a:pt x="923950" y="0"/>
                  </a:lnTo>
                  <a:close/>
                </a:path>
                <a:path w="1229359" h="4600575">
                  <a:moveTo>
                    <a:pt x="1228750" y="0"/>
                  </a:moveTo>
                  <a:lnTo>
                    <a:pt x="1219200" y="0"/>
                  </a:lnTo>
                  <a:lnTo>
                    <a:pt x="1219200" y="4600537"/>
                  </a:lnTo>
                  <a:lnTo>
                    <a:pt x="1228750" y="4600537"/>
                  </a:lnTo>
                  <a:lnTo>
                    <a:pt x="1228750" y="0"/>
                  </a:lnTo>
                  <a:close/>
                </a:path>
              </a:pathLst>
            </a:custGeom>
            <a:solidFill>
              <a:srgbClr val="946B09">
                <a:alpha val="2470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09312" y="358139"/>
            <a:ext cx="57480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315" dirty="0"/>
              <a:t>Oczekiwane</a:t>
            </a:r>
            <a:r>
              <a:rPr sz="4400" spc="130" dirty="0"/>
              <a:t> </a:t>
            </a:r>
            <a:r>
              <a:rPr sz="4400" spc="325" dirty="0"/>
              <a:t>działania</a:t>
            </a:r>
            <a:endParaRPr sz="4400"/>
          </a:p>
        </p:txBody>
      </p:sp>
      <p:sp>
        <p:nvSpPr>
          <p:cNvPr id="8" name="object 8"/>
          <p:cNvSpPr txBox="1"/>
          <p:nvPr/>
        </p:nvSpPr>
        <p:spPr>
          <a:xfrm rot="18900000">
            <a:off x="6962068" y="6344030"/>
            <a:ext cx="340457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10"/>
              </a:lnSpc>
            </a:pPr>
            <a:r>
              <a:rPr sz="1400" spc="295" dirty="0">
                <a:solidFill>
                  <a:srgbClr val="946B09"/>
                </a:solidFill>
                <a:latin typeface="Times New Roman"/>
                <a:cs typeface="Times New Roman"/>
              </a:rPr>
              <a:t>0</a:t>
            </a:r>
            <a:r>
              <a:rPr sz="1400" spc="105" dirty="0">
                <a:solidFill>
                  <a:srgbClr val="946B09"/>
                </a:solidFill>
                <a:latin typeface="Times New Roman"/>
                <a:cs typeface="Times New Roman"/>
              </a:rPr>
              <a:t>%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 rot="18900000">
            <a:off x="7078454" y="6426157"/>
            <a:ext cx="551231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10"/>
              </a:lnSpc>
            </a:pPr>
            <a:r>
              <a:rPr sz="1400" spc="120" dirty="0">
                <a:solidFill>
                  <a:srgbClr val="946B09"/>
                </a:solidFill>
                <a:latin typeface="Times New Roman"/>
                <a:cs typeface="Times New Roman"/>
              </a:rPr>
              <a:t>2</a:t>
            </a:r>
            <a:r>
              <a:rPr sz="1400" spc="295" dirty="0">
                <a:solidFill>
                  <a:srgbClr val="946B09"/>
                </a:solidFill>
                <a:latin typeface="Times New Roman"/>
                <a:cs typeface="Times New Roman"/>
              </a:rPr>
              <a:t>00</a:t>
            </a:r>
            <a:r>
              <a:rPr sz="1400" spc="105" dirty="0">
                <a:solidFill>
                  <a:srgbClr val="946B09"/>
                </a:solidFill>
                <a:latin typeface="Times New Roman"/>
                <a:cs typeface="Times New Roman"/>
              </a:rPr>
              <a:t>%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 rot="18900000">
            <a:off x="7378662" y="6427856"/>
            <a:ext cx="556038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10"/>
              </a:lnSpc>
            </a:pPr>
            <a:r>
              <a:rPr sz="1400" spc="155" dirty="0">
                <a:solidFill>
                  <a:srgbClr val="946B09"/>
                </a:solidFill>
                <a:latin typeface="Times New Roman"/>
                <a:cs typeface="Times New Roman"/>
              </a:rPr>
              <a:t>4</a:t>
            </a:r>
            <a:r>
              <a:rPr sz="1400" spc="295" dirty="0">
                <a:solidFill>
                  <a:srgbClr val="946B09"/>
                </a:solidFill>
                <a:latin typeface="Times New Roman"/>
                <a:cs typeface="Times New Roman"/>
              </a:rPr>
              <a:t>00</a:t>
            </a:r>
            <a:r>
              <a:rPr sz="1400" spc="105" dirty="0">
                <a:solidFill>
                  <a:srgbClr val="946B09"/>
                </a:solidFill>
                <a:latin typeface="Times New Roman"/>
                <a:cs typeface="Times New Roman"/>
              </a:rPr>
              <a:t>%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 rot="18900000">
            <a:off x="7681469" y="6428413"/>
            <a:ext cx="557240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10"/>
              </a:lnSpc>
            </a:pPr>
            <a:r>
              <a:rPr sz="1400" spc="170" dirty="0">
                <a:solidFill>
                  <a:srgbClr val="946B09"/>
                </a:solidFill>
                <a:latin typeface="Times New Roman"/>
                <a:cs typeface="Times New Roman"/>
              </a:rPr>
              <a:t>6</a:t>
            </a:r>
            <a:r>
              <a:rPr sz="1400" spc="295" dirty="0">
                <a:solidFill>
                  <a:srgbClr val="946B09"/>
                </a:solidFill>
                <a:latin typeface="Times New Roman"/>
                <a:cs typeface="Times New Roman"/>
              </a:rPr>
              <a:t>00</a:t>
            </a:r>
            <a:r>
              <a:rPr sz="1400" spc="105" dirty="0">
                <a:solidFill>
                  <a:srgbClr val="946B09"/>
                </a:solidFill>
                <a:latin typeface="Times New Roman"/>
                <a:cs typeface="Times New Roman"/>
              </a:rPr>
              <a:t>%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 rot="18900000">
            <a:off x="7987274" y="6427752"/>
            <a:ext cx="555437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10"/>
              </a:lnSpc>
            </a:pPr>
            <a:r>
              <a:rPr sz="1400" spc="155" dirty="0">
                <a:solidFill>
                  <a:srgbClr val="946B09"/>
                </a:solidFill>
                <a:latin typeface="Times New Roman"/>
                <a:cs typeface="Times New Roman"/>
              </a:rPr>
              <a:t>8</a:t>
            </a:r>
            <a:r>
              <a:rPr sz="1400" spc="295" dirty="0">
                <a:solidFill>
                  <a:srgbClr val="946B09"/>
                </a:solidFill>
                <a:latin typeface="Times New Roman"/>
                <a:cs typeface="Times New Roman"/>
              </a:rPr>
              <a:t>00</a:t>
            </a:r>
            <a:r>
              <a:rPr sz="1400" spc="105" dirty="0">
                <a:solidFill>
                  <a:srgbClr val="946B09"/>
                </a:solidFill>
                <a:latin typeface="Times New Roman"/>
                <a:cs typeface="Times New Roman"/>
              </a:rPr>
              <a:t>%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61308" y="1639316"/>
            <a:ext cx="2105025" cy="240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120" dirty="0">
                <a:solidFill>
                  <a:srgbClr val="946B09"/>
                </a:solidFill>
                <a:latin typeface="Times New Roman"/>
                <a:cs typeface="Times New Roman"/>
              </a:rPr>
              <a:t>Obowiązkowe</a:t>
            </a:r>
            <a:r>
              <a:rPr sz="1400" spc="75" dirty="0">
                <a:solidFill>
                  <a:srgbClr val="946B09"/>
                </a:solidFill>
                <a:latin typeface="Times New Roman"/>
                <a:cs typeface="Times New Roman"/>
              </a:rPr>
              <a:t> </a:t>
            </a:r>
            <a:r>
              <a:rPr sz="1400" spc="120" dirty="0">
                <a:solidFill>
                  <a:srgbClr val="946B09"/>
                </a:solidFill>
                <a:latin typeface="Times New Roman"/>
                <a:cs typeface="Times New Roman"/>
              </a:rPr>
              <a:t>szkolenia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18177" y="2061726"/>
            <a:ext cx="4147820" cy="240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110" dirty="0">
                <a:solidFill>
                  <a:srgbClr val="946B09"/>
                </a:solidFill>
                <a:latin typeface="Times New Roman"/>
                <a:cs typeface="Times New Roman"/>
              </a:rPr>
              <a:t>Dobrowolne </a:t>
            </a:r>
            <a:r>
              <a:rPr sz="1400" spc="120" dirty="0">
                <a:solidFill>
                  <a:srgbClr val="946B09"/>
                </a:solidFill>
                <a:latin typeface="Times New Roman"/>
                <a:cs typeface="Times New Roman"/>
              </a:rPr>
              <a:t>szkolenia </a:t>
            </a:r>
            <a:r>
              <a:rPr sz="1400" spc="70" dirty="0">
                <a:solidFill>
                  <a:srgbClr val="946B09"/>
                </a:solidFill>
                <a:latin typeface="Times New Roman"/>
                <a:cs typeface="Times New Roman"/>
              </a:rPr>
              <a:t>i </a:t>
            </a:r>
            <a:r>
              <a:rPr sz="1400" spc="145" dirty="0">
                <a:solidFill>
                  <a:srgbClr val="946B09"/>
                </a:solidFill>
                <a:latin typeface="Times New Roman"/>
                <a:cs typeface="Times New Roman"/>
              </a:rPr>
              <a:t>warsztaty </a:t>
            </a:r>
            <a:r>
              <a:rPr sz="1400" spc="125" dirty="0">
                <a:solidFill>
                  <a:srgbClr val="946B09"/>
                </a:solidFill>
                <a:latin typeface="Times New Roman"/>
                <a:cs typeface="Times New Roman"/>
              </a:rPr>
              <a:t>dla</a:t>
            </a:r>
            <a:r>
              <a:rPr sz="1400" spc="130" dirty="0">
                <a:solidFill>
                  <a:srgbClr val="946B09"/>
                </a:solidFill>
                <a:latin typeface="Times New Roman"/>
                <a:cs typeface="Times New Roman"/>
              </a:rPr>
              <a:t> </a:t>
            </a:r>
            <a:r>
              <a:rPr sz="1400" spc="140" dirty="0">
                <a:solidFill>
                  <a:srgbClr val="946B09"/>
                </a:solidFill>
                <a:latin typeface="Times New Roman"/>
                <a:cs typeface="Times New Roman"/>
              </a:rPr>
              <a:t>chętnych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61844" y="2484149"/>
            <a:ext cx="2204085" cy="240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125" dirty="0">
                <a:solidFill>
                  <a:srgbClr val="946B09"/>
                </a:solidFill>
                <a:latin typeface="Times New Roman"/>
                <a:cs typeface="Times New Roman"/>
              </a:rPr>
              <a:t>Wsparcie</a:t>
            </a:r>
            <a:r>
              <a:rPr sz="1400" spc="85" dirty="0">
                <a:solidFill>
                  <a:srgbClr val="946B09"/>
                </a:solidFill>
                <a:latin typeface="Times New Roman"/>
                <a:cs typeface="Times New Roman"/>
              </a:rPr>
              <a:t> </a:t>
            </a:r>
            <a:r>
              <a:rPr sz="1400" spc="110" dirty="0">
                <a:solidFill>
                  <a:srgbClr val="946B09"/>
                </a:solidFill>
                <a:latin typeface="Times New Roman"/>
                <a:cs typeface="Times New Roman"/>
              </a:rPr>
              <a:t>psychologiczne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34356" y="2906555"/>
            <a:ext cx="1331595" cy="240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120" dirty="0">
                <a:solidFill>
                  <a:srgbClr val="946B09"/>
                </a:solidFill>
                <a:latin typeface="Times New Roman"/>
                <a:cs typeface="Times New Roman"/>
              </a:rPr>
              <a:t>Porady</a:t>
            </a:r>
            <a:r>
              <a:rPr sz="1400" spc="60" dirty="0">
                <a:solidFill>
                  <a:srgbClr val="946B09"/>
                </a:solidFill>
                <a:latin typeface="Times New Roman"/>
                <a:cs typeface="Times New Roman"/>
              </a:rPr>
              <a:t> </a:t>
            </a:r>
            <a:r>
              <a:rPr sz="1400" spc="155" dirty="0">
                <a:solidFill>
                  <a:srgbClr val="946B09"/>
                </a:solidFill>
                <a:latin typeface="Times New Roman"/>
                <a:cs typeface="Times New Roman"/>
              </a:rPr>
              <a:t>prawne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11701" y="3328963"/>
            <a:ext cx="4754880" cy="240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114" dirty="0">
                <a:solidFill>
                  <a:srgbClr val="946B09"/>
                </a:solidFill>
                <a:latin typeface="Times New Roman"/>
                <a:cs typeface="Times New Roman"/>
              </a:rPr>
              <a:t>Działania </a:t>
            </a:r>
            <a:r>
              <a:rPr sz="1400" spc="120" dirty="0">
                <a:solidFill>
                  <a:srgbClr val="946B09"/>
                </a:solidFill>
                <a:latin typeface="Times New Roman"/>
                <a:cs typeface="Times New Roman"/>
              </a:rPr>
              <a:t>promocyjne dotyczące </a:t>
            </a:r>
            <a:r>
              <a:rPr sz="1400" spc="125" dirty="0">
                <a:solidFill>
                  <a:srgbClr val="946B09"/>
                </a:solidFill>
                <a:latin typeface="Times New Roman"/>
                <a:cs typeface="Times New Roman"/>
              </a:rPr>
              <a:t>równego</a:t>
            </a:r>
            <a:r>
              <a:rPr sz="1400" spc="165" dirty="0">
                <a:solidFill>
                  <a:srgbClr val="946B09"/>
                </a:solidFill>
                <a:latin typeface="Times New Roman"/>
                <a:cs typeface="Times New Roman"/>
              </a:rPr>
              <a:t> </a:t>
            </a:r>
            <a:r>
              <a:rPr sz="1400" spc="150" dirty="0">
                <a:solidFill>
                  <a:srgbClr val="946B09"/>
                </a:solidFill>
                <a:latin typeface="Times New Roman"/>
                <a:cs typeface="Times New Roman"/>
              </a:rPr>
              <a:t>traktowania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03736" y="3751385"/>
            <a:ext cx="4862195" cy="240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135" dirty="0">
                <a:solidFill>
                  <a:srgbClr val="946B09"/>
                </a:solidFill>
                <a:latin typeface="Times New Roman"/>
                <a:cs typeface="Times New Roman"/>
              </a:rPr>
              <a:t>Wskazanie </a:t>
            </a:r>
            <a:r>
              <a:rPr sz="1400" spc="105" dirty="0">
                <a:solidFill>
                  <a:srgbClr val="946B09"/>
                </a:solidFill>
                <a:latin typeface="Times New Roman"/>
                <a:cs typeface="Times New Roman"/>
              </a:rPr>
              <a:t>ścieżki </a:t>
            </a:r>
            <a:r>
              <a:rPr sz="1400" spc="125" dirty="0">
                <a:solidFill>
                  <a:srgbClr val="946B09"/>
                </a:solidFill>
                <a:latin typeface="Times New Roman"/>
                <a:cs typeface="Times New Roman"/>
              </a:rPr>
              <a:t>zgłaszania przejawów</a:t>
            </a:r>
            <a:r>
              <a:rPr sz="1400" spc="105" dirty="0">
                <a:solidFill>
                  <a:srgbClr val="946B09"/>
                </a:solidFill>
                <a:latin typeface="Times New Roman"/>
                <a:cs typeface="Times New Roman"/>
              </a:rPr>
              <a:t> </a:t>
            </a:r>
            <a:r>
              <a:rPr sz="1400" spc="120" dirty="0">
                <a:solidFill>
                  <a:srgbClr val="946B09"/>
                </a:solidFill>
                <a:latin typeface="Times New Roman"/>
                <a:cs typeface="Times New Roman"/>
              </a:rPr>
              <a:t>dyskryminacji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33358" y="4173777"/>
            <a:ext cx="5833110" cy="240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135" dirty="0">
                <a:solidFill>
                  <a:srgbClr val="946B09"/>
                </a:solidFill>
                <a:latin typeface="Times New Roman"/>
                <a:cs typeface="Times New Roman"/>
              </a:rPr>
              <a:t>Strona </a:t>
            </a:r>
            <a:r>
              <a:rPr sz="1400" spc="155" dirty="0">
                <a:solidFill>
                  <a:srgbClr val="946B09"/>
                </a:solidFill>
                <a:latin typeface="Times New Roman"/>
                <a:cs typeface="Times New Roman"/>
              </a:rPr>
              <a:t>internetowa/zakładka </a:t>
            </a:r>
            <a:r>
              <a:rPr sz="1400" spc="125" dirty="0">
                <a:solidFill>
                  <a:srgbClr val="946B09"/>
                </a:solidFill>
                <a:latin typeface="Times New Roman"/>
                <a:cs typeface="Times New Roman"/>
              </a:rPr>
              <a:t>poświęcona </a:t>
            </a:r>
            <a:r>
              <a:rPr sz="1400" spc="135" dirty="0">
                <a:solidFill>
                  <a:srgbClr val="946B09"/>
                </a:solidFill>
                <a:latin typeface="Times New Roman"/>
                <a:cs typeface="Times New Roman"/>
              </a:rPr>
              <a:t>kwestiom</a:t>
            </a:r>
            <a:r>
              <a:rPr sz="1400" spc="55" dirty="0">
                <a:solidFill>
                  <a:srgbClr val="946B09"/>
                </a:solidFill>
                <a:latin typeface="Times New Roman"/>
                <a:cs typeface="Times New Roman"/>
              </a:rPr>
              <a:t> </a:t>
            </a:r>
            <a:r>
              <a:rPr sz="1400" spc="120" dirty="0">
                <a:solidFill>
                  <a:srgbClr val="946B09"/>
                </a:solidFill>
                <a:latin typeface="Times New Roman"/>
                <a:cs typeface="Times New Roman"/>
              </a:rPr>
              <a:t>dyskryminacji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53593" y="4596199"/>
            <a:ext cx="6012815" cy="240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130" dirty="0">
                <a:solidFill>
                  <a:srgbClr val="946B09"/>
                </a:solidFill>
                <a:latin typeface="Times New Roman"/>
                <a:cs typeface="Times New Roman"/>
              </a:rPr>
              <a:t>Reagowanie </a:t>
            </a:r>
            <a:r>
              <a:rPr sz="1400" spc="180" dirty="0">
                <a:solidFill>
                  <a:srgbClr val="946B09"/>
                </a:solidFill>
                <a:latin typeface="Times New Roman"/>
                <a:cs typeface="Times New Roman"/>
              </a:rPr>
              <a:t>na </a:t>
            </a:r>
            <a:r>
              <a:rPr sz="1400" spc="125" dirty="0">
                <a:solidFill>
                  <a:srgbClr val="946B09"/>
                </a:solidFill>
                <a:latin typeface="Times New Roman"/>
                <a:cs typeface="Times New Roman"/>
              </a:rPr>
              <a:t>wszystkie </a:t>
            </a:r>
            <a:r>
              <a:rPr sz="1400" spc="114" dirty="0">
                <a:solidFill>
                  <a:srgbClr val="946B09"/>
                </a:solidFill>
                <a:latin typeface="Times New Roman"/>
                <a:cs typeface="Times New Roman"/>
              </a:rPr>
              <a:t>zgłoszenia ofiar </a:t>
            </a:r>
            <a:r>
              <a:rPr sz="1400" spc="70" dirty="0">
                <a:solidFill>
                  <a:srgbClr val="946B09"/>
                </a:solidFill>
                <a:latin typeface="Times New Roman"/>
                <a:cs typeface="Times New Roman"/>
              </a:rPr>
              <a:t>i </a:t>
            </a:r>
            <a:r>
              <a:rPr sz="1400" spc="130" dirty="0">
                <a:solidFill>
                  <a:srgbClr val="946B09"/>
                </a:solidFill>
                <a:latin typeface="Times New Roman"/>
                <a:cs typeface="Times New Roman"/>
              </a:rPr>
              <a:t>świadków</a:t>
            </a:r>
            <a:r>
              <a:rPr sz="1400" spc="25" dirty="0">
                <a:solidFill>
                  <a:srgbClr val="946B09"/>
                </a:solidFill>
                <a:latin typeface="Times New Roman"/>
                <a:cs typeface="Times New Roman"/>
              </a:rPr>
              <a:t> </a:t>
            </a:r>
            <a:r>
              <a:rPr sz="1400" spc="120" dirty="0">
                <a:solidFill>
                  <a:srgbClr val="946B09"/>
                </a:solidFill>
                <a:latin typeface="Times New Roman"/>
                <a:cs typeface="Times New Roman"/>
              </a:rPr>
              <a:t>dyskryminacji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42491" y="5018621"/>
            <a:ext cx="5923915" cy="240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110" dirty="0">
                <a:solidFill>
                  <a:srgbClr val="946B09"/>
                </a:solidFill>
                <a:latin typeface="Times New Roman"/>
                <a:cs typeface="Times New Roman"/>
              </a:rPr>
              <a:t>Umożliwienie </a:t>
            </a:r>
            <a:r>
              <a:rPr sz="1400" spc="114" dirty="0">
                <a:solidFill>
                  <a:srgbClr val="946B09"/>
                </a:solidFill>
                <a:latin typeface="Times New Roman"/>
                <a:cs typeface="Times New Roman"/>
              </a:rPr>
              <a:t>mediacji </a:t>
            </a:r>
            <a:r>
              <a:rPr sz="1400" spc="120" dirty="0">
                <a:solidFill>
                  <a:srgbClr val="946B09"/>
                </a:solidFill>
                <a:latin typeface="Times New Roman"/>
                <a:cs typeface="Times New Roman"/>
              </a:rPr>
              <a:t>rozstrzygających </a:t>
            </a:r>
            <a:r>
              <a:rPr sz="1400" spc="140" dirty="0">
                <a:solidFill>
                  <a:srgbClr val="946B09"/>
                </a:solidFill>
                <a:latin typeface="Times New Roman"/>
                <a:cs typeface="Times New Roman"/>
              </a:rPr>
              <a:t>w </a:t>
            </a:r>
            <a:r>
              <a:rPr sz="1400" spc="150" dirty="0">
                <a:solidFill>
                  <a:srgbClr val="946B09"/>
                </a:solidFill>
                <a:latin typeface="Times New Roman"/>
                <a:cs typeface="Times New Roman"/>
              </a:rPr>
              <a:t>sprawach</a:t>
            </a:r>
            <a:r>
              <a:rPr sz="1400" spc="85" dirty="0">
                <a:solidFill>
                  <a:srgbClr val="946B09"/>
                </a:solidFill>
                <a:latin typeface="Times New Roman"/>
                <a:cs typeface="Times New Roman"/>
              </a:rPr>
              <a:t> </a:t>
            </a:r>
            <a:r>
              <a:rPr sz="1400" spc="120" dirty="0">
                <a:solidFill>
                  <a:srgbClr val="946B09"/>
                </a:solidFill>
                <a:latin typeface="Times New Roman"/>
                <a:cs typeface="Times New Roman"/>
              </a:rPr>
              <a:t>konfliktowych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37713" y="5441013"/>
            <a:ext cx="6728459" cy="240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130" dirty="0">
                <a:solidFill>
                  <a:srgbClr val="946B09"/>
                </a:solidFill>
                <a:latin typeface="Times New Roman"/>
                <a:cs typeface="Times New Roman"/>
              </a:rPr>
              <a:t>Pełna anonimowość </a:t>
            </a:r>
            <a:r>
              <a:rPr sz="1400" spc="120" dirty="0">
                <a:solidFill>
                  <a:srgbClr val="946B09"/>
                </a:solidFill>
                <a:latin typeface="Times New Roman"/>
                <a:cs typeface="Times New Roman"/>
              </a:rPr>
              <a:t>przy zgłaszaniu </a:t>
            </a:r>
            <a:r>
              <a:rPr sz="1400" spc="130" dirty="0">
                <a:solidFill>
                  <a:srgbClr val="946B09"/>
                </a:solidFill>
                <a:latin typeface="Times New Roman"/>
                <a:cs typeface="Times New Roman"/>
              </a:rPr>
              <a:t>problemów związanych </a:t>
            </a:r>
            <a:r>
              <a:rPr sz="1400" spc="100" dirty="0">
                <a:solidFill>
                  <a:srgbClr val="946B09"/>
                </a:solidFill>
                <a:latin typeface="Times New Roman"/>
                <a:cs typeface="Times New Roman"/>
              </a:rPr>
              <a:t>z</a:t>
            </a:r>
            <a:r>
              <a:rPr sz="1400" spc="90" dirty="0">
                <a:solidFill>
                  <a:srgbClr val="946B09"/>
                </a:solidFill>
                <a:latin typeface="Times New Roman"/>
                <a:cs typeface="Times New Roman"/>
              </a:rPr>
              <a:t> </a:t>
            </a:r>
            <a:r>
              <a:rPr sz="1400" spc="125" dirty="0">
                <a:solidFill>
                  <a:srgbClr val="946B09"/>
                </a:solidFill>
                <a:latin typeface="Times New Roman"/>
                <a:cs typeface="Times New Roman"/>
              </a:rPr>
              <a:t>dyskryminacją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064631" y="5863435"/>
            <a:ext cx="2001520" cy="240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95" dirty="0">
                <a:solidFill>
                  <a:srgbClr val="946B09"/>
                </a:solidFill>
                <a:latin typeface="Times New Roman"/>
                <a:cs typeface="Times New Roman"/>
              </a:rPr>
              <a:t>Nic </a:t>
            </a:r>
            <a:r>
              <a:rPr sz="1400" spc="130" dirty="0">
                <a:solidFill>
                  <a:srgbClr val="946B09"/>
                </a:solidFill>
                <a:latin typeface="Times New Roman"/>
                <a:cs typeface="Times New Roman"/>
              </a:rPr>
              <a:t>nie </a:t>
            </a:r>
            <a:r>
              <a:rPr sz="1400" spc="125" dirty="0">
                <a:solidFill>
                  <a:srgbClr val="946B09"/>
                </a:solidFill>
                <a:latin typeface="Times New Roman"/>
                <a:cs typeface="Times New Roman"/>
              </a:rPr>
              <a:t>powinien</a:t>
            </a:r>
            <a:r>
              <a:rPr sz="1400" spc="60" dirty="0">
                <a:solidFill>
                  <a:srgbClr val="946B09"/>
                </a:solidFill>
                <a:latin typeface="Times New Roman"/>
                <a:cs typeface="Times New Roman"/>
              </a:rPr>
              <a:t> </a:t>
            </a:r>
            <a:r>
              <a:rPr sz="1400" spc="110" dirty="0">
                <a:solidFill>
                  <a:srgbClr val="946B09"/>
                </a:solidFill>
                <a:latin typeface="Times New Roman"/>
                <a:cs typeface="Times New Roman"/>
              </a:rPr>
              <a:t>robić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202170" y="1587194"/>
            <a:ext cx="1175385" cy="4600575"/>
          </a:xfrm>
          <a:custGeom>
            <a:avLst/>
            <a:gdLst/>
            <a:ahLst/>
            <a:cxnLst/>
            <a:rect l="l" t="t" r="r" b="b"/>
            <a:pathLst>
              <a:path w="1175384" h="4600575">
                <a:moveTo>
                  <a:pt x="36779" y="4250233"/>
                </a:moveTo>
                <a:lnTo>
                  <a:pt x="10604" y="4224109"/>
                </a:lnTo>
                <a:lnTo>
                  <a:pt x="0" y="4224109"/>
                </a:lnTo>
                <a:lnTo>
                  <a:pt x="0" y="4600524"/>
                </a:lnTo>
                <a:lnTo>
                  <a:pt x="10604" y="4600511"/>
                </a:lnTo>
                <a:lnTo>
                  <a:pt x="36779" y="4574400"/>
                </a:lnTo>
                <a:lnTo>
                  <a:pt x="36779" y="4250233"/>
                </a:lnTo>
                <a:close/>
              </a:path>
              <a:path w="1175384" h="4600575">
                <a:moveTo>
                  <a:pt x="451307" y="3405416"/>
                </a:moveTo>
                <a:lnTo>
                  <a:pt x="425132" y="3379279"/>
                </a:lnTo>
                <a:lnTo>
                  <a:pt x="0" y="3379279"/>
                </a:lnTo>
                <a:lnTo>
                  <a:pt x="0" y="3755694"/>
                </a:lnTo>
                <a:lnTo>
                  <a:pt x="425132" y="3755694"/>
                </a:lnTo>
                <a:lnTo>
                  <a:pt x="451307" y="3729571"/>
                </a:lnTo>
                <a:lnTo>
                  <a:pt x="451307" y="3405416"/>
                </a:lnTo>
                <a:close/>
              </a:path>
              <a:path w="1175384" h="4600575">
                <a:moveTo>
                  <a:pt x="474167" y="26111"/>
                </a:moveTo>
                <a:lnTo>
                  <a:pt x="447992" y="0"/>
                </a:lnTo>
                <a:lnTo>
                  <a:pt x="0" y="0"/>
                </a:lnTo>
                <a:lnTo>
                  <a:pt x="0" y="376402"/>
                </a:lnTo>
                <a:lnTo>
                  <a:pt x="447992" y="376402"/>
                </a:lnTo>
                <a:lnTo>
                  <a:pt x="474167" y="350278"/>
                </a:lnTo>
                <a:lnTo>
                  <a:pt x="474167" y="26111"/>
                </a:lnTo>
                <a:close/>
              </a:path>
              <a:path w="1175384" h="4600575">
                <a:moveTo>
                  <a:pt x="497027" y="448525"/>
                </a:moveTo>
                <a:lnTo>
                  <a:pt x="470852" y="422402"/>
                </a:lnTo>
                <a:lnTo>
                  <a:pt x="0" y="422402"/>
                </a:lnTo>
                <a:lnTo>
                  <a:pt x="0" y="798817"/>
                </a:lnTo>
                <a:lnTo>
                  <a:pt x="470852" y="798817"/>
                </a:lnTo>
                <a:lnTo>
                  <a:pt x="497027" y="772693"/>
                </a:lnTo>
                <a:lnTo>
                  <a:pt x="497027" y="448525"/>
                </a:lnTo>
                <a:close/>
              </a:path>
              <a:path w="1175384" h="4600575">
                <a:moveTo>
                  <a:pt x="506171" y="2560586"/>
                </a:moveTo>
                <a:lnTo>
                  <a:pt x="479996" y="2534462"/>
                </a:lnTo>
                <a:lnTo>
                  <a:pt x="0" y="2534462"/>
                </a:lnTo>
                <a:lnTo>
                  <a:pt x="0" y="2910878"/>
                </a:lnTo>
                <a:lnTo>
                  <a:pt x="479996" y="2910878"/>
                </a:lnTo>
                <a:lnTo>
                  <a:pt x="506171" y="2884754"/>
                </a:lnTo>
                <a:lnTo>
                  <a:pt x="506171" y="2560586"/>
                </a:lnTo>
                <a:close/>
              </a:path>
              <a:path w="1175384" h="4600575">
                <a:moveTo>
                  <a:pt x="646379" y="1715757"/>
                </a:moveTo>
                <a:lnTo>
                  <a:pt x="620204" y="1689646"/>
                </a:lnTo>
                <a:lnTo>
                  <a:pt x="0" y="1689646"/>
                </a:lnTo>
                <a:lnTo>
                  <a:pt x="0" y="2066048"/>
                </a:lnTo>
                <a:lnTo>
                  <a:pt x="620204" y="2066048"/>
                </a:lnTo>
                <a:lnTo>
                  <a:pt x="646379" y="2039924"/>
                </a:lnTo>
                <a:lnTo>
                  <a:pt x="646379" y="1715757"/>
                </a:lnTo>
                <a:close/>
              </a:path>
              <a:path w="1175384" h="4600575">
                <a:moveTo>
                  <a:pt x="817067" y="1293342"/>
                </a:moveTo>
                <a:lnTo>
                  <a:pt x="790892" y="1267231"/>
                </a:lnTo>
                <a:lnTo>
                  <a:pt x="0" y="1267231"/>
                </a:lnTo>
                <a:lnTo>
                  <a:pt x="0" y="1643634"/>
                </a:lnTo>
                <a:lnTo>
                  <a:pt x="790892" y="1643634"/>
                </a:lnTo>
                <a:lnTo>
                  <a:pt x="817067" y="1617522"/>
                </a:lnTo>
                <a:lnTo>
                  <a:pt x="817067" y="1293342"/>
                </a:lnTo>
                <a:close/>
              </a:path>
              <a:path w="1175384" h="4600575">
                <a:moveTo>
                  <a:pt x="870407" y="2138172"/>
                </a:moveTo>
                <a:lnTo>
                  <a:pt x="844232" y="2112048"/>
                </a:lnTo>
                <a:lnTo>
                  <a:pt x="0" y="2112048"/>
                </a:lnTo>
                <a:lnTo>
                  <a:pt x="0" y="2488463"/>
                </a:lnTo>
                <a:lnTo>
                  <a:pt x="844232" y="2488463"/>
                </a:lnTo>
                <a:lnTo>
                  <a:pt x="870407" y="2462339"/>
                </a:lnTo>
                <a:lnTo>
                  <a:pt x="870407" y="2138172"/>
                </a:lnTo>
                <a:close/>
              </a:path>
              <a:path w="1175384" h="4600575">
                <a:moveTo>
                  <a:pt x="1059383" y="2983001"/>
                </a:moveTo>
                <a:lnTo>
                  <a:pt x="1033208" y="2956877"/>
                </a:lnTo>
                <a:lnTo>
                  <a:pt x="0" y="2956877"/>
                </a:lnTo>
                <a:lnTo>
                  <a:pt x="0" y="3333280"/>
                </a:lnTo>
                <a:lnTo>
                  <a:pt x="1033208" y="3333280"/>
                </a:lnTo>
                <a:lnTo>
                  <a:pt x="1059383" y="3307156"/>
                </a:lnTo>
                <a:lnTo>
                  <a:pt x="1059383" y="2983001"/>
                </a:lnTo>
                <a:close/>
              </a:path>
              <a:path w="1175384" h="4600575">
                <a:moveTo>
                  <a:pt x="1149299" y="870940"/>
                </a:moveTo>
                <a:lnTo>
                  <a:pt x="1123124" y="844816"/>
                </a:lnTo>
                <a:lnTo>
                  <a:pt x="0" y="844816"/>
                </a:lnTo>
                <a:lnTo>
                  <a:pt x="0" y="1221219"/>
                </a:lnTo>
                <a:lnTo>
                  <a:pt x="1123124" y="1221219"/>
                </a:lnTo>
                <a:lnTo>
                  <a:pt x="1149299" y="1195108"/>
                </a:lnTo>
                <a:lnTo>
                  <a:pt x="1149299" y="870940"/>
                </a:lnTo>
                <a:close/>
              </a:path>
              <a:path w="1175384" h="4600575">
                <a:moveTo>
                  <a:pt x="1175207" y="3827818"/>
                </a:moveTo>
                <a:lnTo>
                  <a:pt x="1149032" y="3801694"/>
                </a:lnTo>
                <a:lnTo>
                  <a:pt x="0" y="3801694"/>
                </a:lnTo>
                <a:lnTo>
                  <a:pt x="0" y="4178109"/>
                </a:lnTo>
                <a:lnTo>
                  <a:pt x="1149032" y="4178109"/>
                </a:lnTo>
                <a:lnTo>
                  <a:pt x="1175207" y="4151985"/>
                </a:lnTo>
                <a:lnTo>
                  <a:pt x="1175207" y="3827818"/>
                </a:lnTo>
                <a:close/>
              </a:path>
            </a:pathLst>
          </a:custGeom>
          <a:solidFill>
            <a:srgbClr val="3729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784186" y="1660831"/>
            <a:ext cx="5397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25" dirty="0">
                <a:latin typeface="Times New Roman"/>
                <a:cs typeface="Times New Roman"/>
              </a:rPr>
              <a:t>30,8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815160" y="2079514"/>
            <a:ext cx="507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60" dirty="0">
                <a:latin typeface="Times New Roman"/>
                <a:cs typeface="Times New Roman"/>
              </a:rPr>
              <a:t>32,3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735062" y="2482194"/>
            <a:ext cx="4597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65" dirty="0">
                <a:solidFill>
                  <a:srgbClr val="FFF4E9"/>
                </a:solidFill>
                <a:latin typeface="Times New Roman"/>
                <a:cs typeface="Times New Roman"/>
              </a:rPr>
              <a:t>75,1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334392" y="2900867"/>
            <a:ext cx="511809" cy="756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65" dirty="0">
                <a:solidFill>
                  <a:srgbClr val="FFF4E9"/>
                </a:solidFill>
                <a:latin typeface="Times New Roman"/>
                <a:cs typeface="Times New Roman"/>
              </a:rPr>
              <a:t>53,3</a:t>
            </a:r>
            <a:endParaRPr sz="1800">
              <a:latin typeface="Times New Roman"/>
              <a:cs typeface="Times New Roman"/>
            </a:endParaRPr>
          </a:p>
          <a:p>
            <a:pPr marL="34925">
              <a:lnSpc>
                <a:spcPct val="100000"/>
              </a:lnSpc>
              <a:spcBef>
                <a:spcPts val="1430"/>
              </a:spcBef>
            </a:pPr>
            <a:r>
              <a:rPr sz="1800" spc="80" dirty="0">
                <a:solidFill>
                  <a:srgbClr val="FFF4E9"/>
                </a:solidFill>
                <a:latin typeface="Times New Roman"/>
                <a:cs typeface="Times New Roman"/>
              </a:rPr>
              <a:t>42,1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240174" y="3592123"/>
            <a:ext cx="521970" cy="868680"/>
          </a:xfrm>
          <a:prstGeom prst="rect">
            <a:avLst/>
          </a:prstGeom>
        </p:spPr>
        <p:txBody>
          <a:bodyPr vert="horz" wrap="square" lIns="0" tIns="1593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5"/>
              </a:spcBef>
            </a:pPr>
            <a:r>
              <a:rPr sz="1800" spc="185" dirty="0">
                <a:solidFill>
                  <a:srgbClr val="FFF4E9"/>
                </a:solidFill>
                <a:latin typeface="Times New Roman"/>
                <a:cs typeface="Times New Roman"/>
              </a:rPr>
              <a:t>56,8</a:t>
            </a:r>
            <a:endParaRPr sz="1800">
              <a:latin typeface="Times New Roman"/>
              <a:cs typeface="Times New Roman"/>
            </a:endParaRPr>
          </a:p>
          <a:p>
            <a:pPr marL="16510">
              <a:lnSpc>
                <a:spcPct val="100000"/>
              </a:lnSpc>
              <a:spcBef>
                <a:spcPts val="1160"/>
              </a:spcBef>
            </a:pPr>
            <a:r>
              <a:rPr sz="1800" spc="170" dirty="0">
                <a:solidFill>
                  <a:srgbClr val="FFF4E9"/>
                </a:solidFill>
                <a:latin typeface="Times New Roman"/>
                <a:cs typeface="Times New Roman"/>
              </a:rPr>
              <a:t>32,9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555986" y="4603480"/>
            <a:ext cx="520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85" dirty="0">
                <a:solidFill>
                  <a:srgbClr val="FFF4E9"/>
                </a:solidFill>
                <a:latin typeface="Times New Roman"/>
                <a:cs typeface="Times New Roman"/>
              </a:rPr>
              <a:t>69,2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707976" y="4864358"/>
            <a:ext cx="513715" cy="862965"/>
          </a:xfrm>
          <a:prstGeom prst="rect">
            <a:avLst/>
          </a:prstGeom>
        </p:spPr>
        <p:txBody>
          <a:bodyPr vert="horz" wrap="square" lIns="0" tIns="156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sz="1800" spc="170" dirty="0">
                <a:latin typeface="Times New Roman"/>
                <a:cs typeface="Times New Roman"/>
              </a:rPr>
              <a:t>29,3</a:t>
            </a:r>
            <a:endParaRPr sz="1800">
              <a:latin typeface="Times New Roman"/>
              <a:cs typeface="Times New Roman"/>
            </a:endParaRPr>
          </a:p>
          <a:p>
            <a:pPr marL="13335">
              <a:lnSpc>
                <a:spcPct val="100000"/>
              </a:lnSpc>
              <a:spcBef>
                <a:spcPts val="1135"/>
              </a:spcBef>
            </a:pPr>
            <a:r>
              <a:rPr sz="1800" spc="165" dirty="0">
                <a:solidFill>
                  <a:srgbClr val="FFF4E9"/>
                </a:solidFill>
                <a:latin typeface="Times New Roman"/>
                <a:cs typeface="Times New Roman"/>
              </a:rPr>
              <a:t>76,8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426962" y="5872972"/>
            <a:ext cx="3270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40" dirty="0">
                <a:latin typeface="Times New Roman"/>
                <a:cs typeface="Times New Roman"/>
              </a:rPr>
              <a:t>2,1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5129" y="0"/>
            <a:ext cx="9628505" cy="7315200"/>
          </a:xfrm>
          <a:custGeom>
            <a:avLst/>
            <a:gdLst/>
            <a:ahLst/>
            <a:cxnLst/>
            <a:rect l="l" t="t" r="r" b="b"/>
            <a:pathLst>
              <a:path w="9628505" h="7315200">
                <a:moveTo>
                  <a:pt x="0" y="7315200"/>
                </a:moveTo>
                <a:lnTo>
                  <a:pt x="9628470" y="7315200"/>
                </a:lnTo>
                <a:lnTo>
                  <a:pt x="9628470" y="0"/>
                </a:lnTo>
                <a:lnTo>
                  <a:pt x="0" y="0"/>
                </a:lnTo>
                <a:lnTo>
                  <a:pt x="0" y="7315200"/>
                </a:lnTo>
                <a:close/>
              </a:path>
            </a:pathLst>
          </a:custGeom>
          <a:solidFill>
            <a:srgbClr val="FFC61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034716" y="247197"/>
            <a:ext cx="295275" cy="6829425"/>
            <a:chOff x="3034716" y="247197"/>
            <a:chExt cx="295275" cy="6829425"/>
          </a:xfrm>
        </p:grpSpPr>
        <p:sp>
          <p:nvSpPr>
            <p:cNvPr id="4" name="object 4"/>
            <p:cNvSpPr/>
            <p:nvPr/>
          </p:nvSpPr>
          <p:spPr>
            <a:xfrm>
              <a:off x="3182051" y="247197"/>
              <a:ext cx="57150" cy="6829425"/>
            </a:xfrm>
            <a:custGeom>
              <a:avLst/>
              <a:gdLst/>
              <a:ahLst/>
              <a:cxnLst/>
              <a:rect l="l" t="t" r="r" b="b"/>
              <a:pathLst>
                <a:path w="57150" h="6829425">
                  <a:moveTo>
                    <a:pt x="57150" y="6829425"/>
                  </a:moveTo>
                  <a:lnTo>
                    <a:pt x="0" y="6829425"/>
                  </a:lnTo>
                  <a:lnTo>
                    <a:pt x="0" y="0"/>
                  </a:lnTo>
                  <a:lnTo>
                    <a:pt x="57150" y="0"/>
                  </a:lnTo>
                  <a:lnTo>
                    <a:pt x="57150" y="6829425"/>
                  </a:lnTo>
                  <a:close/>
                </a:path>
              </a:pathLst>
            </a:custGeom>
            <a:solidFill>
              <a:srgbClr val="FFF4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34716" y="1289354"/>
              <a:ext cx="295275" cy="1418590"/>
            </a:xfrm>
            <a:custGeom>
              <a:avLst/>
              <a:gdLst/>
              <a:ahLst/>
              <a:cxnLst/>
              <a:rect l="l" t="t" r="r" b="b"/>
              <a:pathLst>
                <a:path w="295275" h="1418589">
                  <a:moveTo>
                    <a:pt x="295275" y="1270419"/>
                  </a:moveTo>
                  <a:lnTo>
                    <a:pt x="287743" y="1223759"/>
                  </a:lnTo>
                  <a:lnTo>
                    <a:pt x="266788" y="1183233"/>
                  </a:lnTo>
                  <a:lnTo>
                    <a:pt x="234823" y="1151267"/>
                  </a:lnTo>
                  <a:lnTo>
                    <a:pt x="194297" y="1130312"/>
                  </a:lnTo>
                  <a:lnTo>
                    <a:pt x="147637" y="1122781"/>
                  </a:lnTo>
                  <a:lnTo>
                    <a:pt x="100965" y="1130312"/>
                  </a:lnTo>
                  <a:lnTo>
                    <a:pt x="60439" y="1151267"/>
                  </a:lnTo>
                  <a:lnTo>
                    <a:pt x="28486" y="1183233"/>
                  </a:lnTo>
                  <a:lnTo>
                    <a:pt x="7518" y="1223759"/>
                  </a:lnTo>
                  <a:lnTo>
                    <a:pt x="0" y="1270419"/>
                  </a:lnTo>
                  <a:lnTo>
                    <a:pt x="7518" y="1317091"/>
                  </a:lnTo>
                  <a:lnTo>
                    <a:pt x="28486" y="1357617"/>
                  </a:lnTo>
                  <a:lnTo>
                    <a:pt x="60439" y="1389570"/>
                  </a:lnTo>
                  <a:lnTo>
                    <a:pt x="100965" y="1410538"/>
                  </a:lnTo>
                  <a:lnTo>
                    <a:pt x="147637" y="1418056"/>
                  </a:lnTo>
                  <a:lnTo>
                    <a:pt x="194297" y="1410538"/>
                  </a:lnTo>
                  <a:lnTo>
                    <a:pt x="234823" y="1389570"/>
                  </a:lnTo>
                  <a:lnTo>
                    <a:pt x="266788" y="1357617"/>
                  </a:lnTo>
                  <a:lnTo>
                    <a:pt x="287743" y="1317091"/>
                  </a:lnTo>
                  <a:lnTo>
                    <a:pt x="295275" y="1270419"/>
                  </a:lnTo>
                  <a:close/>
                </a:path>
                <a:path w="295275" h="1418589">
                  <a:moveTo>
                    <a:pt x="295275" y="147637"/>
                  </a:moveTo>
                  <a:lnTo>
                    <a:pt x="287743" y="100977"/>
                  </a:lnTo>
                  <a:lnTo>
                    <a:pt x="266788" y="60452"/>
                  </a:lnTo>
                  <a:lnTo>
                    <a:pt x="234823" y="28486"/>
                  </a:lnTo>
                  <a:lnTo>
                    <a:pt x="194297" y="7531"/>
                  </a:lnTo>
                  <a:lnTo>
                    <a:pt x="147637" y="0"/>
                  </a:lnTo>
                  <a:lnTo>
                    <a:pt x="100965" y="7531"/>
                  </a:lnTo>
                  <a:lnTo>
                    <a:pt x="60439" y="28486"/>
                  </a:lnTo>
                  <a:lnTo>
                    <a:pt x="28486" y="60452"/>
                  </a:lnTo>
                  <a:lnTo>
                    <a:pt x="7518" y="100977"/>
                  </a:lnTo>
                  <a:lnTo>
                    <a:pt x="0" y="147637"/>
                  </a:lnTo>
                  <a:lnTo>
                    <a:pt x="7518" y="194310"/>
                  </a:lnTo>
                  <a:lnTo>
                    <a:pt x="28486" y="234835"/>
                  </a:lnTo>
                  <a:lnTo>
                    <a:pt x="60439" y="266788"/>
                  </a:lnTo>
                  <a:lnTo>
                    <a:pt x="100965" y="287756"/>
                  </a:lnTo>
                  <a:lnTo>
                    <a:pt x="147637" y="295275"/>
                  </a:lnTo>
                  <a:lnTo>
                    <a:pt x="194297" y="287756"/>
                  </a:lnTo>
                  <a:lnTo>
                    <a:pt x="234823" y="266788"/>
                  </a:lnTo>
                  <a:lnTo>
                    <a:pt x="266788" y="234835"/>
                  </a:lnTo>
                  <a:lnTo>
                    <a:pt x="287743" y="194310"/>
                  </a:lnTo>
                  <a:lnTo>
                    <a:pt x="295275" y="147637"/>
                  </a:lnTo>
                  <a:close/>
                </a:path>
              </a:pathLst>
            </a:custGeom>
            <a:solidFill>
              <a:srgbClr val="3729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0" y="0"/>
            <a:ext cx="125730" cy="7315200"/>
          </a:xfrm>
          <a:custGeom>
            <a:avLst/>
            <a:gdLst/>
            <a:ahLst/>
            <a:cxnLst/>
            <a:rect l="l" t="t" r="r" b="b"/>
            <a:pathLst>
              <a:path w="125730" h="7315200">
                <a:moveTo>
                  <a:pt x="0" y="7315200"/>
                </a:moveTo>
                <a:lnTo>
                  <a:pt x="0" y="0"/>
                </a:lnTo>
                <a:lnTo>
                  <a:pt x="125129" y="0"/>
                </a:lnTo>
                <a:lnTo>
                  <a:pt x="125129" y="7315200"/>
                </a:lnTo>
                <a:lnTo>
                  <a:pt x="0" y="7315200"/>
                </a:lnTo>
                <a:close/>
              </a:path>
            </a:pathLst>
          </a:custGeom>
          <a:solidFill>
            <a:srgbClr val="3729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62599" y="3063879"/>
            <a:ext cx="295275" cy="295275"/>
          </a:xfrm>
          <a:custGeom>
            <a:avLst/>
            <a:gdLst/>
            <a:ahLst/>
            <a:cxnLst/>
            <a:rect l="l" t="t" r="r" b="b"/>
            <a:pathLst>
              <a:path w="295275" h="295275">
                <a:moveTo>
                  <a:pt x="147637" y="295275"/>
                </a:moveTo>
                <a:lnTo>
                  <a:pt x="100972" y="287748"/>
                </a:lnTo>
                <a:lnTo>
                  <a:pt x="60444" y="266789"/>
                </a:lnTo>
                <a:lnTo>
                  <a:pt x="28485" y="234830"/>
                </a:lnTo>
                <a:lnTo>
                  <a:pt x="7526" y="194302"/>
                </a:lnTo>
                <a:lnTo>
                  <a:pt x="0" y="147637"/>
                </a:lnTo>
                <a:lnTo>
                  <a:pt x="7526" y="100972"/>
                </a:lnTo>
                <a:lnTo>
                  <a:pt x="28485" y="60444"/>
                </a:lnTo>
                <a:lnTo>
                  <a:pt x="60444" y="28485"/>
                </a:lnTo>
                <a:lnTo>
                  <a:pt x="100972" y="7526"/>
                </a:lnTo>
                <a:lnTo>
                  <a:pt x="147637" y="0"/>
                </a:lnTo>
                <a:lnTo>
                  <a:pt x="194302" y="7526"/>
                </a:lnTo>
                <a:lnTo>
                  <a:pt x="234830" y="28485"/>
                </a:lnTo>
                <a:lnTo>
                  <a:pt x="266789" y="60444"/>
                </a:lnTo>
                <a:lnTo>
                  <a:pt x="287748" y="100972"/>
                </a:lnTo>
                <a:lnTo>
                  <a:pt x="295275" y="147637"/>
                </a:lnTo>
                <a:lnTo>
                  <a:pt x="287748" y="194302"/>
                </a:lnTo>
                <a:lnTo>
                  <a:pt x="266789" y="234830"/>
                </a:lnTo>
                <a:lnTo>
                  <a:pt x="234830" y="266789"/>
                </a:lnTo>
                <a:lnTo>
                  <a:pt x="194302" y="287748"/>
                </a:lnTo>
                <a:lnTo>
                  <a:pt x="147637" y="295275"/>
                </a:lnTo>
                <a:close/>
              </a:path>
            </a:pathLst>
          </a:custGeom>
          <a:solidFill>
            <a:srgbClr val="3729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55040" y="4182069"/>
            <a:ext cx="295275" cy="295275"/>
          </a:xfrm>
          <a:custGeom>
            <a:avLst/>
            <a:gdLst/>
            <a:ahLst/>
            <a:cxnLst/>
            <a:rect l="l" t="t" r="r" b="b"/>
            <a:pathLst>
              <a:path w="295275" h="295275">
                <a:moveTo>
                  <a:pt x="147637" y="295275"/>
                </a:moveTo>
                <a:lnTo>
                  <a:pt x="100972" y="287748"/>
                </a:lnTo>
                <a:lnTo>
                  <a:pt x="60444" y="266789"/>
                </a:lnTo>
                <a:lnTo>
                  <a:pt x="28485" y="234830"/>
                </a:lnTo>
                <a:lnTo>
                  <a:pt x="7526" y="194302"/>
                </a:lnTo>
                <a:lnTo>
                  <a:pt x="0" y="147637"/>
                </a:lnTo>
                <a:lnTo>
                  <a:pt x="7526" y="100972"/>
                </a:lnTo>
                <a:lnTo>
                  <a:pt x="28485" y="60444"/>
                </a:lnTo>
                <a:lnTo>
                  <a:pt x="60444" y="28485"/>
                </a:lnTo>
                <a:lnTo>
                  <a:pt x="100972" y="7526"/>
                </a:lnTo>
                <a:lnTo>
                  <a:pt x="147637" y="0"/>
                </a:lnTo>
                <a:lnTo>
                  <a:pt x="194302" y="7526"/>
                </a:lnTo>
                <a:lnTo>
                  <a:pt x="234830" y="28485"/>
                </a:lnTo>
                <a:lnTo>
                  <a:pt x="266789" y="60444"/>
                </a:lnTo>
                <a:lnTo>
                  <a:pt x="287748" y="100972"/>
                </a:lnTo>
                <a:lnTo>
                  <a:pt x="295275" y="147637"/>
                </a:lnTo>
                <a:lnTo>
                  <a:pt x="287748" y="194302"/>
                </a:lnTo>
                <a:lnTo>
                  <a:pt x="266789" y="234830"/>
                </a:lnTo>
                <a:lnTo>
                  <a:pt x="234830" y="266789"/>
                </a:lnTo>
                <a:lnTo>
                  <a:pt x="194302" y="287748"/>
                </a:lnTo>
                <a:lnTo>
                  <a:pt x="147637" y="295275"/>
                </a:lnTo>
                <a:close/>
              </a:path>
            </a:pathLst>
          </a:custGeom>
          <a:solidFill>
            <a:srgbClr val="3729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2434" y="6008186"/>
            <a:ext cx="1152525" cy="1152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30516" y="356865"/>
            <a:ext cx="21710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225" dirty="0"/>
              <a:t>W</a:t>
            </a:r>
            <a:r>
              <a:rPr sz="4400" spc="459" dirty="0"/>
              <a:t>n</a:t>
            </a:r>
            <a:r>
              <a:rPr sz="4400" spc="125" dirty="0"/>
              <a:t>i</a:t>
            </a:r>
            <a:r>
              <a:rPr sz="4400" spc="210" dirty="0"/>
              <a:t>o</a:t>
            </a:r>
            <a:r>
              <a:rPr sz="4400" spc="290" dirty="0"/>
              <a:t>s</a:t>
            </a:r>
            <a:r>
              <a:rPr sz="4400" spc="430" dirty="0"/>
              <a:t>k</a:t>
            </a:r>
            <a:r>
              <a:rPr sz="4400" spc="215" dirty="0"/>
              <a:t>i</a:t>
            </a:r>
            <a:endParaRPr sz="4400"/>
          </a:p>
        </p:txBody>
      </p:sp>
      <p:sp>
        <p:nvSpPr>
          <p:cNvPr id="11" name="object 11"/>
          <p:cNvSpPr/>
          <p:nvPr/>
        </p:nvSpPr>
        <p:spPr>
          <a:xfrm>
            <a:off x="3034716" y="4936632"/>
            <a:ext cx="295275" cy="295275"/>
          </a:xfrm>
          <a:custGeom>
            <a:avLst/>
            <a:gdLst/>
            <a:ahLst/>
            <a:cxnLst/>
            <a:rect l="l" t="t" r="r" b="b"/>
            <a:pathLst>
              <a:path w="295275" h="295275">
                <a:moveTo>
                  <a:pt x="147637" y="295275"/>
                </a:moveTo>
                <a:lnTo>
                  <a:pt x="100972" y="287748"/>
                </a:lnTo>
                <a:lnTo>
                  <a:pt x="60444" y="266789"/>
                </a:lnTo>
                <a:lnTo>
                  <a:pt x="28485" y="234830"/>
                </a:lnTo>
                <a:lnTo>
                  <a:pt x="7526" y="194302"/>
                </a:lnTo>
                <a:lnTo>
                  <a:pt x="0" y="147637"/>
                </a:lnTo>
                <a:lnTo>
                  <a:pt x="7526" y="100972"/>
                </a:lnTo>
                <a:lnTo>
                  <a:pt x="28485" y="60444"/>
                </a:lnTo>
                <a:lnTo>
                  <a:pt x="60444" y="28485"/>
                </a:lnTo>
                <a:lnTo>
                  <a:pt x="100972" y="7526"/>
                </a:lnTo>
                <a:lnTo>
                  <a:pt x="147637" y="0"/>
                </a:lnTo>
                <a:lnTo>
                  <a:pt x="194302" y="7526"/>
                </a:lnTo>
                <a:lnTo>
                  <a:pt x="234830" y="28485"/>
                </a:lnTo>
                <a:lnTo>
                  <a:pt x="266789" y="60444"/>
                </a:lnTo>
                <a:lnTo>
                  <a:pt x="287748" y="100972"/>
                </a:lnTo>
                <a:lnTo>
                  <a:pt x="295275" y="147637"/>
                </a:lnTo>
                <a:lnTo>
                  <a:pt x="287748" y="194302"/>
                </a:lnTo>
                <a:lnTo>
                  <a:pt x="266789" y="234830"/>
                </a:lnTo>
                <a:lnTo>
                  <a:pt x="234830" y="266789"/>
                </a:lnTo>
                <a:lnTo>
                  <a:pt x="194302" y="287748"/>
                </a:lnTo>
                <a:lnTo>
                  <a:pt x="147637" y="295275"/>
                </a:lnTo>
                <a:close/>
              </a:path>
            </a:pathLst>
          </a:custGeom>
          <a:solidFill>
            <a:srgbClr val="3729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55040" y="5931712"/>
            <a:ext cx="295275" cy="295275"/>
          </a:xfrm>
          <a:custGeom>
            <a:avLst/>
            <a:gdLst/>
            <a:ahLst/>
            <a:cxnLst/>
            <a:rect l="l" t="t" r="r" b="b"/>
            <a:pathLst>
              <a:path w="295275" h="295275">
                <a:moveTo>
                  <a:pt x="147637" y="295275"/>
                </a:moveTo>
                <a:lnTo>
                  <a:pt x="100972" y="287748"/>
                </a:lnTo>
                <a:lnTo>
                  <a:pt x="60444" y="266789"/>
                </a:lnTo>
                <a:lnTo>
                  <a:pt x="28485" y="234830"/>
                </a:lnTo>
                <a:lnTo>
                  <a:pt x="7526" y="194302"/>
                </a:lnTo>
                <a:lnTo>
                  <a:pt x="0" y="147637"/>
                </a:lnTo>
                <a:lnTo>
                  <a:pt x="7526" y="100972"/>
                </a:lnTo>
                <a:lnTo>
                  <a:pt x="28485" y="60444"/>
                </a:lnTo>
                <a:lnTo>
                  <a:pt x="60444" y="28485"/>
                </a:lnTo>
                <a:lnTo>
                  <a:pt x="100972" y="7526"/>
                </a:lnTo>
                <a:lnTo>
                  <a:pt x="147637" y="0"/>
                </a:lnTo>
                <a:lnTo>
                  <a:pt x="194302" y="7526"/>
                </a:lnTo>
                <a:lnTo>
                  <a:pt x="234830" y="28485"/>
                </a:lnTo>
                <a:lnTo>
                  <a:pt x="266789" y="60444"/>
                </a:lnTo>
                <a:lnTo>
                  <a:pt x="287748" y="100972"/>
                </a:lnTo>
                <a:lnTo>
                  <a:pt x="295275" y="147637"/>
                </a:lnTo>
                <a:lnTo>
                  <a:pt x="287748" y="194302"/>
                </a:lnTo>
                <a:lnTo>
                  <a:pt x="266789" y="234830"/>
                </a:lnTo>
                <a:lnTo>
                  <a:pt x="234830" y="266789"/>
                </a:lnTo>
                <a:lnTo>
                  <a:pt x="194302" y="287748"/>
                </a:lnTo>
                <a:lnTo>
                  <a:pt x="147637" y="295275"/>
                </a:lnTo>
                <a:close/>
              </a:path>
            </a:pathLst>
          </a:custGeom>
          <a:solidFill>
            <a:srgbClr val="3729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34716" y="474024"/>
            <a:ext cx="295275" cy="295275"/>
          </a:xfrm>
          <a:custGeom>
            <a:avLst/>
            <a:gdLst/>
            <a:ahLst/>
            <a:cxnLst/>
            <a:rect l="l" t="t" r="r" b="b"/>
            <a:pathLst>
              <a:path w="295275" h="295275">
                <a:moveTo>
                  <a:pt x="147637" y="295275"/>
                </a:moveTo>
                <a:lnTo>
                  <a:pt x="100972" y="287748"/>
                </a:lnTo>
                <a:lnTo>
                  <a:pt x="60444" y="266789"/>
                </a:lnTo>
                <a:lnTo>
                  <a:pt x="28485" y="234830"/>
                </a:lnTo>
                <a:lnTo>
                  <a:pt x="7526" y="194302"/>
                </a:lnTo>
                <a:lnTo>
                  <a:pt x="0" y="147637"/>
                </a:lnTo>
                <a:lnTo>
                  <a:pt x="7526" y="100972"/>
                </a:lnTo>
                <a:lnTo>
                  <a:pt x="28485" y="60444"/>
                </a:lnTo>
                <a:lnTo>
                  <a:pt x="60444" y="28485"/>
                </a:lnTo>
                <a:lnTo>
                  <a:pt x="100972" y="7526"/>
                </a:lnTo>
                <a:lnTo>
                  <a:pt x="147637" y="0"/>
                </a:lnTo>
                <a:lnTo>
                  <a:pt x="194302" y="7526"/>
                </a:lnTo>
                <a:lnTo>
                  <a:pt x="234830" y="28485"/>
                </a:lnTo>
                <a:lnTo>
                  <a:pt x="266789" y="60444"/>
                </a:lnTo>
                <a:lnTo>
                  <a:pt x="287748" y="100972"/>
                </a:lnTo>
                <a:lnTo>
                  <a:pt x="295275" y="147637"/>
                </a:lnTo>
                <a:lnTo>
                  <a:pt x="287748" y="194302"/>
                </a:lnTo>
                <a:lnTo>
                  <a:pt x="266789" y="234830"/>
                </a:lnTo>
                <a:lnTo>
                  <a:pt x="234830" y="266789"/>
                </a:lnTo>
                <a:lnTo>
                  <a:pt x="194302" y="287748"/>
                </a:lnTo>
                <a:lnTo>
                  <a:pt x="147637" y="295275"/>
                </a:lnTo>
                <a:close/>
              </a:path>
            </a:pathLst>
          </a:custGeom>
          <a:solidFill>
            <a:srgbClr val="3729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55040" y="6779848"/>
            <a:ext cx="295275" cy="295275"/>
          </a:xfrm>
          <a:custGeom>
            <a:avLst/>
            <a:gdLst/>
            <a:ahLst/>
            <a:cxnLst/>
            <a:rect l="l" t="t" r="r" b="b"/>
            <a:pathLst>
              <a:path w="295275" h="295275">
                <a:moveTo>
                  <a:pt x="147637" y="295275"/>
                </a:moveTo>
                <a:lnTo>
                  <a:pt x="100972" y="287748"/>
                </a:lnTo>
                <a:lnTo>
                  <a:pt x="60444" y="266789"/>
                </a:lnTo>
                <a:lnTo>
                  <a:pt x="28485" y="234830"/>
                </a:lnTo>
                <a:lnTo>
                  <a:pt x="7526" y="194302"/>
                </a:lnTo>
                <a:lnTo>
                  <a:pt x="0" y="147637"/>
                </a:lnTo>
                <a:lnTo>
                  <a:pt x="7526" y="100972"/>
                </a:lnTo>
                <a:lnTo>
                  <a:pt x="28485" y="60444"/>
                </a:lnTo>
                <a:lnTo>
                  <a:pt x="60444" y="28485"/>
                </a:lnTo>
                <a:lnTo>
                  <a:pt x="100972" y="7526"/>
                </a:lnTo>
                <a:lnTo>
                  <a:pt x="147637" y="0"/>
                </a:lnTo>
                <a:lnTo>
                  <a:pt x="194302" y="7526"/>
                </a:lnTo>
                <a:lnTo>
                  <a:pt x="234830" y="28485"/>
                </a:lnTo>
                <a:lnTo>
                  <a:pt x="266789" y="60444"/>
                </a:lnTo>
                <a:lnTo>
                  <a:pt x="287748" y="100972"/>
                </a:lnTo>
                <a:lnTo>
                  <a:pt x="295275" y="147637"/>
                </a:lnTo>
                <a:lnTo>
                  <a:pt x="287748" y="194302"/>
                </a:lnTo>
                <a:lnTo>
                  <a:pt x="266789" y="234830"/>
                </a:lnTo>
                <a:lnTo>
                  <a:pt x="234830" y="266789"/>
                </a:lnTo>
                <a:lnTo>
                  <a:pt x="194302" y="287748"/>
                </a:lnTo>
                <a:lnTo>
                  <a:pt x="147637" y="295275"/>
                </a:lnTo>
                <a:close/>
              </a:path>
            </a:pathLst>
          </a:custGeom>
          <a:solidFill>
            <a:srgbClr val="3729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386536" y="356864"/>
            <a:ext cx="6027390" cy="6863711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 marR="384175">
              <a:lnSpc>
                <a:spcPct val="103499"/>
              </a:lnSpc>
              <a:spcBef>
                <a:spcPts val="20"/>
              </a:spcBef>
            </a:pPr>
            <a:r>
              <a:rPr sz="1900" spc="225" dirty="0">
                <a:solidFill>
                  <a:srgbClr val="372928"/>
                </a:solidFill>
                <a:latin typeface="Times New Roman"/>
                <a:cs typeface="Times New Roman"/>
              </a:rPr>
              <a:t>Niemal </a:t>
            </a:r>
            <a:r>
              <a:rPr sz="1900" spc="-415" dirty="0">
                <a:solidFill>
                  <a:srgbClr val="372928"/>
                </a:solidFill>
                <a:latin typeface="Times New Roman"/>
                <a:cs typeface="Times New Roman"/>
              </a:rPr>
              <a:t>¼ </a:t>
            </a:r>
            <a:r>
              <a:rPr lang="pl-PL" sz="1900" spc="-415" dirty="0">
                <a:solidFill>
                  <a:srgbClr val="372928"/>
                </a:solidFill>
                <a:latin typeface="Times New Roman"/>
                <a:cs typeface="Times New Roman"/>
              </a:rPr>
              <a:t>               </a:t>
            </a:r>
            <a:r>
              <a:rPr sz="1900" spc="254" dirty="0" err="1">
                <a:solidFill>
                  <a:srgbClr val="372928"/>
                </a:solidFill>
                <a:latin typeface="Times New Roman"/>
                <a:cs typeface="Times New Roman"/>
              </a:rPr>
              <a:t>badanych</a:t>
            </a:r>
            <a:r>
              <a:rPr sz="1900" spc="254" dirty="0">
                <a:solidFill>
                  <a:srgbClr val="372928"/>
                </a:solidFill>
                <a:latin typeface="Times New Roman"/>
                <a:cs typeface="Times New Roman"/>
              </a:rPr>
              <a:t> </a:t>
            </a:r>
            <a:r>
              <a:rPr sz="1900" spc="215" dirty="0">
                <a:solidFill>
                  <a:srgbClr val="372928"/>
                </a:solidFill>
                <a:latin typeface="Times New Roman"/>
                <a:cs typeface="Times New Roman"/>
              </a:rPr>
              <a:t>doświadczyła </a:t>
            </a:r>
            <a:r>
              <a:rPr sz="1900" spc="250" dirty="0">
                <a:solidFill>
                  <a:srgbClr val="372928"/>
                </a:solidFill>
                <a:latin typeface="Times New Roman"/>
                <a:cs typeface="Times New Roman"/>
              </a:rPr>
              <a:t>zachowań  </a:t>
            </a:r>
            <a:r>
              <a:rPr sz="1900" spc="225" dirty="0">
                <a:solidFill>
                  <a:srgbClr val="372928"/>
                </a:solidFill>
                <a:latin typeface="Times New Roman"/>
                <a:cs typeface="Times New Roman"/>
              </a:rPr>
              <a:t>dyskryminacyjnych;</a:t>
            </a:r>
            <a:endParaRPr sz="1900" dirty="0">
              <a:latin typeface="Times New Roman"/>
              <a:cs typeface="Times New Roman"/>
            </a:endParaRPr>
          </a:p>
          <a:p>
            <a:pPr marL="74930" marR="5080">
              <a:lnSpc>
                <a:spcPct val="103499"/>
              </a:lnSpc>
              <a:spcBef>
                <a:spcPts val="805"/>
              </a:spcBef>
            </a:pPr>
            <a:r>
              <a:rPr sz="1900" spc="200" dirty="0">
                <a:solidFill>
                  <a:srgbClr val="372928"/>
                </a:solidFill>
                <a:latin typeface="Times New Roman"/>
                <a:cs typeface="Times New Roman"/>
              </a:rPr>
              <a:t>Najczęściej </a:t>
            </a:r>
            <a:r>
              <a:rPr sz="1900" spc="245" dirty="0">
                <a:solidFill>
                  <a:srgbClr val="372928"/>
                </a:solidFill>
                <a:latin typeface="Times New Roman"/>
                <a:cs typeface="Times New Roman"/>
              </a:rPr>
              <a:t>mają </a:t>
            </a:r>
            <a:r>
              <a:rPr sz="1900" spc="229" dirty="0">
                <a:solidFill>
                  <a:srgbClr val="372928"/>
                </a:solidFill>
                <a:latin typeface="Times New Roman"/>
                <a:cs typeface="Times New Roman"/>
              </a:rPr>
              <a:t>one </a:t>
            </a:r>
            <a:r>
              <a:rPr sz="1900" spc="270" dirty="0">
                <a:solidFill>
                  <a:srgbClr val="372928"/>
                </a:solidFill>
                <a:latin typeface="Times New Roman"/>
                <a:cs typeface="Times New Roman"/>
              </a:rPr>
              <a:t>charakter </a:t>
            </a:r>
            <a:r>
              <a:rPr sz="1900" spc="235" dirty="0">
                <a:solidFill>
                  <a:srgbClr val="372928"/>
                </a:solidFill>
                <a:latin typeface="Times New Roman"/>
                <a:cs typeface="Times New Roman"/>
              </a:rPr>
              <a:t>werbalny  (niestosowne </a:t>
            </a:r>
            <a:r>
              <a:rPr sz="1900" spc="260" dirty="0">
                <a:solidFill>
                  <a:srgbClr val="372928"/>
                </a:solidFill>
                <a:latin typeface="Times New Roman"/>
                <a:cs typeface="Times New Roman"/>
              </a:rPr>
              <a:t>komentarze, </a:t>
            </a:r>
            <a:r>
              <a:rPr sz="1900" spc="235" dirty="0">
                <a:solidFill>
                  <a:srgbClr val="372928"/>
                </a:solidFill>
                <a:latin typeface="Times New Roman"/>
                <a:cs typeface="Times New Roman"/>
              </a:rPr>
              <a:t>żarty, </a:t>
            </a:r>
            <a:r>
              <a:rPr sz="1900" spc="220" dirty="0">
                <a:solidFill>
                  <a:srgbClr val="372928"/>
                </a:solidFill>
                <a:latin typeface="Times New Roman"/>
                <a:cs typeface="Times New Roman"/>
              </a:rPr>
              <a:t>wulgaryzmy)  </a:t>
            </a:r>
            <a:r>
              <a:rPr sz="1900" spc="185" dirty="0">
                <a:solidFill>
                  <a:srgbClr val="372928"/>
                </a:solidFill>
                <a:latin typeface="Times New Roman"/>
                <a:cs typeface="Times New Roman"/>
              </a:rPr>
              <a:t>lub </a:t>
            </a:r>
            <a:r>
              <a:rPr sz="1900" spc="215" dirty="0">
                <a:solidFill>
                  <a:srgbClr val="372928"/>
                </a:solidFill>
                <a:latin typeface="Times New Roman"/>
                <a:cs typeface="Times New Roman"/>
              </a:rPr>
              <a:t>polegają </a:t>
            </a:r>
            <a:r>
              <a:rPr sz="1900" spc="270" dirty="0">
                <a:solidFill>
                  <a:srgbClr val="372928"/>
                </a:solidFill>
                <a:latin typeface="Times New Roman"/>
                <a:cs typeface="Times New Roman"/>
              </a:rPr>
              <a:t>na </a:t>
            </a:r>
            <a:r>
              <a:rPr sz="1900" spc="225" dirty="0">
                <a:solidFill>
                  <a:srgbClr val="372928"/>
                </a:solidFill>
                <a:latin typeface="Times New Roman"/>
                <a:cs typeface="Times New Roman"/>
              </a:rPr>
              <a:t>ignorowaniu</a:t>
            </a:r>
            <a:r>
              <a:rPr sz="1900" spc="484" dirty="0">
                <a:solidFill>
                  <a:srgbClr val="372928"/>
                </a:solidFill>
                <a:latin typeface="Times New Roman"/>
                <a:cs typeface="Times New Roman"/>
              </a:rPr>
              <a:t> </a:t>
            </a:r>
            <a:r>
              <a:rPr sz="1900" spc="190" dirty="0">
                <a:solidFill>
                  <a:srgbClr val="372928"/>
                </a:solidFill>
                <a:latin typeface="Times New Roman"/>
                <a:cs typeface="Times New Roman"/>
              </a:rPr>
              <a:t>opinii;</a:t>
            </a:r>
            <a:endParaRPr sz="1900" dirty="0">
              <a:latin typeface="Times New Roman"/>
              <a:cs typeface="Times New Roman"/>
            </a:endParaRPr>
          </a:p>
          <a:p>
            <a:pPr marL="74930" marR="1198245">
              <a:lnSpc>
                <a:spcPct val="103499"/>
              </a:lnSpc>
              <a:spcBef>
                <a:spcPts val="1785"/>
              </a:spcBef>
            </a:pPr>
            <a:r>
              <a:rPr sz="1900" spc="190" dirty="0">
                <a:solidFill>
                  <a:srgbClr val="372928"/>
                </a:solidFill>
                <a:latin typeface="Times New Roman"/>
                <a:cs typeface="Times New Roman"/>
              </a:rPr>
              <a:t>Nieco częściej </a:t>
            </a:r>
            <a:r>
              <a:rPr sz="1900" spc="220" dirty="0">
                <a:solidFill>
                  <a:srgbClr val="372928"/>
                </a:solidFill>
                <a:latin typeface="Times New Roman"/>
                <a:cs typeface="Times New Roman"/>
              </a:rPr>
              <a:t>dyskryminacji  doświadczają </a:t>
            </a:r>
            <a:r>
              <a:rPr sz="1900" spc="225" dirty="0">
                <a:solidFill>
                  <a:srgbClr val="372928"/>
                </a:solidFill>
                <a:latin typeface="Times New Roman"/>
                <a:cs typeface="Times New Roman"/>
              </a:rPr>
              <a:t>kobiety </a:t>
            </a:r>
            <a:r>
              <a:rPr sz="1900" spc="195" dirty="0">
                <a:solidFill>
                  <a:srgbClr val="372928"/>
                </a:solidFill>
                <a:latin typeface="Times New Roman"/>
                <a:cs typeface="Times New Roman"/>
              </a:rPr>
              <a:t>niż</a:t>
            </a:r>
            <a:r>
              <a:rPr sz="1900" spc="445" dirty="0">
                <a:solidFill>
                  <a:srgbClr val="372928"/>
                </a:solidFill>
                <a:latin typeface="Times New Roman"/>
                <a:cs typeface="Times New Roman"/>
              </a:rPr>
              <a:t> </a:t>
            </a:r>
            <a:r>
              <a:rPr sz="1900" spc="210" dirty="0">
                <a:solidFill>
                  <a:srgbClr val="372928"/>
                </a:solidFill>
                <a:latin typeface="Times New Roman"/>
                <a:cs typeface="Times New Roman"/>
              </a:rPr>
              <a:t>mężczyźni;</a:t>
            </a:r>
            <a:endParaRPr sz="1900" dirty="0">
              <a:latin typeface="Times New Roman"/>
              <a:cs typeface="Times New Roman"/>
            </a:endParaRPr>
          </a:p>
          <a:p>
            <a:pPr marL="98425" marR="670560" algn="just">
              <a:lnSpc>
                <a:spcPct val="103499"/>
              </a:lnSpc>
              <a:spcBef>
                <a:spcPts val="1580"/>
              </a:spcBef>
            </a:pPr>
            <a:r>
              <a:rPr lang="pl-PL" sz="1900" spc="155" dirty="0">
                <a:solidFill>
                  <a:srgbClr val="372928"/>
                </a:solidFill>
                <a:latin typeface="Times New Roman"/>
                <a:cs typeface="Times New Roman"/>
              </a:rPr>
              <a:t>P</a:t>
            </a:r>
            <a:r>
              <a:rPr sz="1900" spc="204" dirty="0" err="1">
                <a:solidFill>
                  <a:srgbClr val="372928"/>
                </a:solidFill>
                <a:latin typeface="Times New Roman"/>
                <a:cs typeface="Times New Roman"/>
              </a:rPr>
              <a:t>łeć</a:t>
            </a:r>
            <a:r>
              <a:rPr lang="pl-PL" sz="1900" spc="204" dirty="0">
                <a:solidFill>
                  <a:srgbClr val="372928"/>
                </a:solidFill>
                <a:latin typeface="Times New Roman"/>
                <a:cs typeface="Times New Roman"/>
              </a:rPr>
              <a:t> </a:t>
            </a:r>
            <a:r>
              <a:rPr sz="1900" spc="90" dirty="0" err="1">
                <a:solidFill>
                  <a:srgbClr val="372928"/>
                </a:solidFill>
                <a:latin typeface="Times New Roman"/>
                <a:cs typeface="Times New Roman"/>
              </a:rPr>
              <a:t>i</a:t>
            </a:r>
            <a:r>
              <a:rPr sz="1900" spc="90" dirty="0">
                <a:solidFill>
                  <a:srgbClr val="372928"/>
                </a:solidFill>
                <a:latin typeface="Times New Roman"/>
                <a:cs typeface="Times New Roman"/>
              </a:rPr>
              <a:t> </a:t>
            </a:r>
            <a:r>
              <a:rPr sz="1900" spc="200" dirty="0">
                <a:solidFill>
                  <a:srgbClr val="372928"/>
                </a:solidFill>
                <a:latin typeface="Times New Roman"/>
                <a:cs typeface="Times New Roman"/>
              </a:rPr>
              <a:t>pozycja </a:t>
            </a:r>
            <a:r>
              <a:rPr sz="1900" spc="180" dirty="0">
                <a:solidFill>
                  <a:srgbClr val="372928"/>
                </a:solidFill>
                <a:latin typeface="Times New Roman"/>
                <a:cs typeface="Times New Roman"/>
              </a:rPr>
              <a:t>w </a:t>
            </a:r>
            <a:r>
              <a:rPr sz="1900" spc="210" dirty="0">
                <a:solidFill>
                  <a:srgbClr val="372928"/>
                </a:solidFill>
                <a:latin typeface="Times New Roman"/>
                <a:cs typeface="Times New Roman"/>
              </a:rPr>
              <a:t>społeczności  </a:t>
            </a:r>
            <a:r>
              <a:rPr sz="1900" spc="235" dirty="0">
                <a:solidFill>
                  <a:srgbClr val="372928"/>
                </a:solidFill>
                <a:latin typeface="Times New Roman"/>
                <a:cs typeface="Times New Roman"/>
              </a:rPr>
              <a:t>akademickiej </a:t>
            </a:r>
            <a:r>
              <a:rPr sz="1900" spc="229" dirty="0">
                <a:solidFill>
                  <a:srgbClr val="372928"/>
                </a:solidFill>
                <a:latin typeface="Times New Roman"/>
                <a:cs typeface="Times New Roman"/>
              </a:rPr>
              <a:t>są </a:t>
            </a:r>
            <a:r>
              <a:rPr sz="1900" spc="204" dirty="0">
                <a:solidFill>
                  <a:srgbClr val="372928"/>
                </a:solidFill>
                <a:latin typeface="Times New Roman"/>
                <a:cs typeface="Times New Roman"/>
              </a:rPr>
              <a:t>najczęściej </a:t>
            </a:r>
            <a:r>
              <a:rPr sz="1900" spc="250" dirty="0">
                <a:solidFill>
                  <a:srgbClr val="372928"/>
                </a:solidFill>
                <a:latin typeface="Times New Roman"/>
                <a:cs typeface="Times New Roman"/>
              </a:rPr>
              <a:t>wskazywane  </a:t>
            </a:r>
            <a:r>
              <a:rPr sz="1900" spc="210" dirty="0">
                <a:solidFill>
                  <a:srgbClr val="372928"/>
                </a:solidFill>
                <a:latin typeface="Times New Roman"/>
                <a:cs typeface="Times New Roman"/>
              </a:rPr>
              <a:t>jako przyczyny</a:t>
            </a:r>
            <a:r>
              <a:rPr sz="1900" spc="370" dirty="0">
                <a:solidFill>
                  <a:srgbClr val="372928"/>
                </a:solidFill>
                <a:latin typeface="Times New Roman"/>
                <a:cs typeface="Times New Roman"/>
              </a:rPr>
              <a:t> </a:t>
            </a:r>
            <a:r>
              <a:rPr sz="1900" spc="215" dirty="0">
                <a:solidFill>
                  <a:srgbClr val="372928"/>
                </a:solidFill>
                <a:latin typeface="Times New Roman"/>
                <a:cs typeface="Times New Roman"/>
              </a:rPr>
              <a:t>dyskryminacji;</a:t>
            </a:r>
            <a:endParaRPr sz="1900" dirty="0">
              <a:latin typeface="Times New Roman"/>
              <a:cs typeface="Times New Roman"/>
            </a:endParaRPr>
          </a:p>
          <a:p>
            <a:pPr marL="38100" marR="333375">
              <a:lnSpc>
                <a:spcPct val="103499"/>
              </a:lnSpc>
              <a:spcBef>
                <a:spcPts val="1720"/>
              </a:spcBef>
            </a:pPr>
            <a:r>
              <a:rPr sz="1900" spc="200" dirty="0">
                <a:solidFill>
                  <a:srgbClr val="372928"/>
                </a:solidFill>
                <a:latin typeface="Times New Roman"/>
                <a:cs typeface="Times New Roman"/>
              </a:rPr>
              <a:t>Najczęściej </a:t>
            </a:r>
            <a:r>
              <a:rPr sz="1900" spc="245" dirty="0">
                <a:solidFill>
                  <a:srgbClr val="372928"/>
                </a:solidFill>
                <a:latin typeface="Times New Roman"/>
                <a:cs typeface="Times New Roman"/>
              </a:rPr>
              <a:t>zachowania </a:t>
            </a:r>
            <a:r>
              <a:rPr sz="1900" spc="229" dirty="0">
                <a:solidFill>
                  <a:srgbClr val="372928"/>
                </a:solidFill>
                <a:latin typeface="Times New Roman"/>
                <a:cs typeface="Times New Roman"/>
              </a:rPr>
              <a:t>dyskryminacyjne są  </a:t>
            </a:r>
            <a:r>
              <a:rPr sz="1900" spc="235" dirty="0">
                <a:solidFill>
                  <a:srgbClr val="372928"/>
                </a:solidFill>
                <a:latin typeface="Times New Roman"/>
                <a:cs typeface="Times New Roman"/>
              </a:rPr>
              <a:t>przypisywane </a:t>
            </a:r>
            <a:r>
              <a:rPr sz="1900" spc="215" dirty="0">
                <a:solidFill>
                  <a:srgbClr val="372928"/>
                </a:solidFill>
                <a:latin typeface="Times New Roman"/>
                <a:cs typeface="Times New Roman"/>
              </a:rPr>
              <a:t>nauczycielom</a:t>
            </a:r>
            <a:r>
              <a:rPr sz="1900" spc="345" dirty="0">
                <a:solidFill>
                  <a:srgbClr val="372928"/>
                </a:solidFill>
                <a:latin typeface="Times New Roman"/>
                <a:cs typeface="Times New Roman"/>
              </a:rPr>
              <a:t> </a:t>
            </a:r>
            <a:r>
              <a:rPr sz="1900" spc="245" dirty="0">
                <a:solidFill>
                  <a:srgbClr val="372928"/>
                </a:solidFill>
                <a:latin typeface="Times New Roman"/>
                <a:cs typeface="Times New Roman"/>
              </a:rPr>
              <a:t>akademickim;</a:t>
            </a:r>
            <a:endParaRPr sz="1900" dirty="0">
              <a:latin typeface="Times New Roman"/>
              <a:cs typeface="Times New Roman"/>
            </a:endParaRPr>
          </a:p>
          <a:p>
            <a:pPr marL="12700" marR="802640">
              <a:lnSpc>
                <a:spcPct val="103499"/>
              </a:lnSpc>
              <a:spcBef>
                <a:spcPts val="1220"/>
              </a:spcBef>
            </a:pPr>
            <a:r>
              <a:rPr sz="1900" spc="235" dirty="0">
                <a:solidFill>
                  <a:srgbClr val="372928"/>
                </a:solidFill>
                <a:latin typeface="Times New Roman"/>
                <a:cs typeface="Times New Roman"/>
              </a:rPr>
              <a:t>Niespełna </a:t>
            </a:r>
            <a:r>
              <a:rPr sz="1900" spc="195" dirty="0">
                <a:solidFill>
                  <a:srgbClr val="372928"/>
                </a:solidFill>
                <a:latin typeface="Times New Roman"/>
                <a:cs typeface="Times New Roman"/>
              </a:rPr>
              <a:t>5% </a:t>
            </a:r>
            <a:r>
              <a:rPr sz="1900" spc="225" dirty="0">
                <a:solidFill>
                  <a:srgbClr val="372928"/>
                </a:solidFill>
                <a:latin typeface="Times New Roman"/>
                <a:cs typeface="Times New Roman"/>
              </a:rPr>
              <a:t>spośród </a:t>
            </a:r>
            <a:r>
              <a:rPr sz="1900" spc="220" dirty="0">
                <a:solidFill>
                  <a:srgbClr val="372928"/>
                </a:solidFill>
                <a:latin typeface="Times New Roman"/>
                <a:cs typeface="Times New Roman"/>
              </a:rPr>
              <a:t>doświadczających  dyskryminacji </a:t>
            </a:r>
            <a:r>
              <a:rPr sz="1900" spc="195" dirty="0">
                <a:solidFill>
                  <a:srgbClr val="372928"/>
                </a:solidFill>
                <a:latin typeface="Times New Roman"/>
                <a:cs typeface="Times New Roman"/>
              </a:rPr>
              <a:t>zgłosiła </a:t>
            </a:r>
            <a:r>
              <a:rPr sz="1900" spc="265" dirty="0">
                <a:solidFill>
                  <a:srgbClr val="372928"/>
                </a:solidFill>
                <a:latin typeface="Times New Roman"/>
                <a:cs typeface="Times New Roman"/>
              </a:rPr>
              <a:t>ten</a:t>
            </a:r>
            <a:r>
              <a:rPr sz="1900" spc="450" dirty="0">
                <a:solidFill>
                  <a:srgbClr val="372928"/>
                </a:solidFill>
                <a:latin typeface="Times New Roman"/>
                <a:cs typeface="Times New Roman"/>
              </a:rPr>
              <a:t> </a:t>
            </a:r>
            <a:r>
              <a:rPr sz="1900" spc="240" dirty="0">
                <a:solidFill>
                  <a:srgbClr val="372928"/>
                </a:solidFill>
                <a:latin typeface="Times New Roman"/>
                <a:cs typeface="Times New Roman"/>
              </a:rPr>
              <a:t>fakt;</a:t>
            </a:r>
            <a:endParaRPr sz="1900" dirty="0">
              <a:latin typeface="Times New Roman"/>
              <a:cs typeface="Times New Roman"/>
            </a:endParaRPr>
          </a:p>
          <a:p>
            <a:pPr marL="38100" marR="911225">
              <a:lnSpc>
                <a:spcPct val="103499"/>
              </a:lnSpc>
              <a:spcBef>
                <a:spcPts val="790"/>
              </a:spcBef>
            </a:pPr>
            <a:r>
              <a:rPr sz="1900" spc="215" dirty="0">
                <a:solidFill>
                  <a:srgbClr val="372928"/>
                </a:solidFill>
                <a:latin typeface="Times New Roman"/>
                <a:cs typeface="Times New Roman"/>
              </a:rPr>
              <a:t>Głównym </a:t>
            </a:r>
            <a:r>
              <a:rPr sz="1900" spc="240" dirty="0">
                <a:solidFill>
                  <a:srgbClr val="372928"/>
                </a:solidFill>
                <a:latin typeface="Times New Roman"/>
                <a:cs typeface="Times New Roman"/>
              </a:rPr>
              <a:t>powodem </a:t>
            </a:r>
            <a:r>
              <a:rPr sz="1900" spc="254" dirty="0">
                <a:solidFill>
                  <a:srgbClr val="372928"/>
                </a:solidFill>
                <a:latin typeface="Times New Roman"/>
                <a:cs typeface="Times New Roman"/>
              </a:rPr>
              <a:t>braku </a:t>
            </a:r>
            <a:r>
              <a:rPr sz="1900" spc="210" dirty="0">
                <a:solidFill>
                  <a:srgbClr val="372928"/>
                </a:solidFill>
                <a:latin typeface="Times New Roman"/>
                <a:cs typeface="Times New Roman"/>
              </a:rPr>
              <a:t>zgłoszeń jest  </a:t>
            </a:r>
            <a:r>
              <a:rPr sz="1900" spc="245" dirty="0">
                <a:solidFill>
                  <a:srgbClr val="372928"/>
                </a:solidFill>
                <a:latin typeface="Times New Roman"/>
                <a:cs typeface="Times New Roman"/>
              </a:rPr>
              <a:t>przekonanie, </a:t>
            </a:r>
            <a:r>
              <a:rPr sz="1900" spc="190" dirty="0">
                <a:solidFill>
                  <a:srgbClr val="372928"/>
                </a:solidFill>
                <a:latin typeface="Times New Roman"/>
                <a:cs typeface="Times New Roman"/>
              </a:rPr>
              <a:t>że </a:t>
            </a:r>
            <a:r>
              <a:rPr sz="1900" spc="195" dirty="0">
                <a:solidFill>
                  <a:srgbClr val="372928"/>
                </a:solidFill>
                <a:latin typeface="Times New Roman"/>
                <a:cs typeface="Times New Roman"/>
              </a:rPr>
              <a:t>nic </a:t>
            </a:r>
            <a:r>
              <a:rPr sz="1900" spc="220" dirty="0">
                <a:solidFill>
                  <a:srgbClr val="372928"/>
                </a:solidFill>
                <a:latin typeface="Times New Roman"/>
                <a:cs typeface="Times New Roman"/>
              </a:rPr>
              <a:t>to </a:t>
            </a:r>
            <a:r>
              <a:rPr sz="1900" spc="215" dirty="0">
                <a:solidFill>
                  <a:srgbClr val="372928"/>
                </a:solidFill>
                <a:latin typeface="Times New Roman"/>
                <a:cs typeface="Times New Roman"/>
              </a:rPr>
              <a:t>nie</a:t>
            </a:r>
            <a:r>
              <a:rPr sz="1900" spc="585" dirty="0">
                <a:solidFill>
                  <a:srgbClr val="372928"/>
                </a:solidFill>
                <a:latin typeface="Times New Roman"/>
                <a:cs typeface="Times New Roman"/>
              </a:rPr>
              <a:t> </a:t>
            </a:r>
            <a:r>
              <a:rPr sz="1900" spc="215" dirty="0">
                <a:solidFill>
                  <a:srgbClr val="372928"/>
                </a:solidFill>
                <a:latin typeface="Times New Roman"/>
                <a:cs typeface="Times New Roman"/>
              </a:rPr>
              <a:t>zmieni;</a:t>
            </a:r>
            <a:endParaRPr sz="1900" dirty="0">
              <a:latin typeface="Times New Roman"/>
              <a:cs typeface="Times New Roman"/>
            </a:endParaRPr>
          </a:p>
          <a:p>
            <a:pPr marL="12700" marR="675640">
              <a:lnSpc>
                <a:spcPct val="103499"/>
              </a:lnSpc>
              <a:spcBef>
                <a:spcPts val="770"/>
              </a:spcBef>
            </a:pPr>
            <a:r>
              <a:rPr sz="1900" spc="185" dirty="0">
                <a:solidFill>
                  <a:srgbClr val="372928"/>
                </a:solidFill>
                <a:latin typeface="Times New Roman"/>
                <a:cs typeface="Times New Roman"/>
              </a:rPr>
              <a:t>Tylko </a:t>
            </a:r>
            <a:r>
              <a:rPr sz="1900" spc="200" dirty="0">
                <a:solidFill>
                  <a:srgbClr val="372928"/>
                </a:solidFill>
                <a:latin typeface="Times New Roman"/>
                <a:cs typeface="Times New Roman"/>
              </a:rPr>
              <a:t>nieliczni </a:t>
            </a:r>
            <a:r>
              <a:rPr sz="1900" spc="229" dirty="0">
                <a:solidFill>
                  <a:srgbClr val="372928"/>
                </a:solidFill>
                <a:latin typeface="Times New Roman"/>
                <a:cs typeface="Times New Roman"/>
              </a:rPr>
              <a:t>dotychczas zetknęli </a:t>
            </a:r>
            <a:r>
              <a:rPr sz="1900" spc="195" dirty="0">
                <a:solidFill>
                  <a:srgbClr val="372928"/>
                </a:solidFill>
                <a:latin typeface="Times New Roman"/>
                <a:cs typeface="Times New Roman"/>
              </a:rPr>
              <a:t>się </a:t>
            </a:r>
            <a:r>
              <a:rPr sz="1900" spc="130" dirty="0">
                <a:solidFill>
                  <a:srgbClr val="372928"/>
                </a:solidFill>
                <a:latin typeface="Times New Roman"/>
                <a:cs typeface="Times New Roman"/>
              </a:rPr>
              <a:t>z  </a:t>
            </a:r>
            <a:r>
              <a:rPr sz="1900" spc="235" dirty="0">
                <a:solidFill>
                  <a:srgbClr val="372928"/>
                </a:solidFill>
                <a:latin typeface="Times New Roman"/>
                <a:cs typeface="Times New Roman"/>
              </a:rPr>
              <a:t>działaniami </a:t>
            </a:r>
            <a:r>
              <a:rPr sz="1900" spc="225" dirty="0">
                <a:solidFill>
                  <a:srgbClr val="372928"/>
                </a:solidFill>
                <a:latin typeface="Times New Roman"/>
                <a:cs typeface="Times New Roman"/>
              </a:rPr>
              <a:t>propagującymi </a:t>
            </a:r>
            <a:r>
              <a:rPr sz="1900" spc="250" dirty="0" err="1">
                <a:solidFill>
                  <a:srgbClr val="372928"/>
                </a:solidFill>
                <a:latin typeface="Times New Roman"/>
                <a:cs typeface="Times New Roman"/>
              </a:rPr>
              <a:t>problematykę</a:t>
            </a:r>
            <a:r>
              <a:rPr sz="1900" spc="250" dirty="0">
                <a:solidFill>
                  <a:srgbClr val="372928"/>
                </a:solidFill>
                <a:latin typeface="Times New Roman"/>
                <a:cs typeface="Times New Roman"/>
              </a:rPr>
              <a:t>  </a:t>
            </a:r>
            <a:r>
              <a:rPr lang="pl-PL" sz="1900" spc="215" dirty="0">
                <a:solidFill>
                  <a:srgbClr val="372928"/>
                </a:solidFill>
                <a:latin typeface="Times New Roman"/>
                <a:cs typeface="Times New Roman"/>
              </a:rPr>
              <a:t>równego traktowania.</a:t>
            </a:r>
            <a:endParaRPr sz="19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9753600" y="7315200"/>
                </a:moveTo>
                <a:lnTo>
                  <a:pt x="0" y="7315200"/>
                </a:lnTo>
                <a:lnTo>
                  <a:pt x="0" y="0"/>
                </a:lnTo>
                <a:lnTo>
                  <a:pt x="9753600" y="0"/>
                </a:lnTo>
                <a:lnTo>
                  <a:pt x="9753600" y="7315200"/>
                </a:lnTo>
                <a:close/>
              </a:path>
            </a:pathLst>
          </a:custGeom>
          <a:solidFill>
            <a:srgbClr val="FFC61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753600" cy="7315200"/>
            <a:chOff x="0" y="0"/>
            <a:chExt cx="9753600" cy="7315200"/>
          </a:xfrm>
        </p:grpSpPr>
        <p:sp>
          <p:nvSpPr>
            <p:cNvPr id="4" name="object 4"/>
            <p:cNvSpPr/>
            <p:nvPr/>
          </p:nvSpPr>
          <p:spPr>
            <a:xfrm>
              <a:off x="0" y="47565"/>
              <a:ext cx="4106545" cy="7268209"/>
            </a:xfrm>
            <a:custGeom>
              <a:avLst/>
              <a:gdLst/>
              <a:ahLst/>
              <a:cxnLst/>
              <a:rect l="l" t="t" r="r" b="b"/>
              <a:pathLst>
                <a:path w="4106545" h="7268209">
                  <a:moveTo>
                    <a:pt x="0" y="0"/>
                  </a:moveTo>
                  <a:lnTo>
                    <a:pt x="4106346" y="0"/>
                  </a:lnTo>
                  <a:lnTo>
                    <a:pt x="4106346" y="7267620"/>
                  </a:lnTo>
                  <a:lnTo>
                    <a:pt x="0" y="72676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18199" y="0"/>
              <a:ext cx="5935400" cy="73151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9524" y="5826983"/>
              <a:ext cx="1104899" cy="11048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18819" y="3429000"/>
            <a:ext cx="2633981" cy="66172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1700" b="1" spc="-100" dirty="0">
                <a:solidFill>
                  <a:srgbClr val="FFD964"/>
                </a:solidFill>
                <a:latin typeface="Verdana"/>
                <a:cs typeface="Verdana"/>
              </a:rPr>
              <a:t>DZIĘKUJEMY</a:t>
            </a:r>
            <a:r>
              <a:rPr sz="1700" b="1" spc="80" dirty="0">
                <a:solidFill>
                  <a:srgbClr val="FFD964"/>
                </a:solidFill>
                <a:latin typeface="Verdana"/>
                <a:cs typeface="Verdana"/>
              </a:rPr>
              <a:t> </a:t>
            </a:r>
            <a:r>
              <a:rPr sz="1700" b="1" spc="-120" dirty="0">
                <a:solidFill>
                  <a:srgbClr val="FFD964"/>
                </a:solidFill>
                <a:latin typeface="Verdana"/>
                <a:cs typeface="Verdana"/>
              </a:rPr>
              <a:t>ZA</a:t>
            </a:r>
            <a:endParaRPr sz="17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700" b="1" spc="-140" dirty="0">
                <a:solidFill>
                  <a:srgbClr val="FFD964"/>
                </a:solidFill>
                <a:latin typeface="Verdana"/>
                <a:cs typeface="Verdana"/>
              </a:rPr>
              <a:t>UDZIAŁ </a:t>
            </a:r>
            <a:r>
              <a:rPr sz="1700" b="1" spc="-455" dirty="0">
                <a:solidFill>
                  <a:srgbClr val="FFD964"/>
                </a:solidFill>
                <a:latin typeface="Verdana"/>
                <a:cs typeface="Verdana"/>
              </a:rPr>
              <a:t>W</a:t>
            </a:r>
            <a:r>
              <a:rPr lang="pl-PL" sz="1700" b="1" spc="-455" dirty="0">
                <a:solidFill>
                  <a:srgbClr val="FFD964"/>
                </a:solidFill>
                <a:latin typeface="Verdana"/>
                <a:cs typeface="Verdana"/>
              </a:rPr>
              <a:t>    </a:t>
            </a:r>
            <a:r>
              <a:rPr sz="1700" b="1" spc="-425" dirty="0">
                <a:solidFill>
                  <a:srgbClr val="FFD964"/>
                </a:solidFill>
                <a:latin typeface="Verdana"/>
                <a:cs typeface="Verdana"/>
              </a:rPr>
              <a:t> </a:t>
            </a:r>
            <a:r>
              <a:rPr lang="pl-PL" sz="1700" b="1" spc="-425" dirty="0">
                <a:solidFill>
                  <a:srgbClr val="FFD964"/>
                </a:solidFill>
                <a:latin typeface="Verdana"/>
                <a:cs typeface="Verdana"/>
              </a:rPr>
              <a:t> </a:t>
            </a:r>
            <a:r>
              <a:rPr sz="1700" b="1" spc="-125" dirty="0">
                <a:solidFill>
                  <a:srgbClr val="FFD964"/>
                </a:solidFill>
                <a:latin typeface="Verdana"/>
                <a:cs typeface="Verdana"/>
              </a:rPr>
              <a:t>BADANIU!</a:t>
            </a:r>
            <a:endParaRPr sz="17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2450" y="-212352"/>
            <a:ext cx="9753600" cy="7527551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9753600" y="7315200"/>
                </a:moveTo>
                <a:lnTo>
                  <a:pt x="0" y="7315200"/>
                </a:lnTo>
                <a:lnTo>
                  <a:pt x="0" y="0"/>
                </a:lnTo>
                <a:lnTo>
                  <a:pt x="9753600" y="0"/>
                </a:lnTo>
                <a:lnTo>
                  <a:pt x="9753600" y="7315200"/>
                </a:lnTo>
                <a:close/>
              </a:path>
            </a:pathLst>
          </a:custGeom>
          <a:solidFill>
            <a:srgbClr val="FFC61A"/>
          </a:solidFill>
        </p:spPr>
        <p:txBody>
          <a:bodyPr wrap="square" lIns="0" tIns="0" rIns="0" bIns="0" rtlCol="0"/>
          <a:lstStyle/>
          <a:p>
            <a:endParaRPr>
              <a:latin typeface="Verdana Pro Black" panose="020B0A0403050404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94800" y="875850"/>
            <a:ext cx="5641975" cy="1002839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3200" spc="300" dirty="0">
                <a:latin typeface="Verdana Pro Black" panose="020B0A04030504040204" pitchFamily="34" charset="0"/>
              </a:rPr>
              <a:t>Metodologia</a:t>
            </a:r>
            <a:r>
              <a:rPr sz="3200" spc="155" dirty="0">
                <a:latin typeface="Verdana Pro Black" panose="020B0A04030504040204" pitchFamily="34" charset="0"/>
              </a:rPr>
              <a:t> </a:t>
            </a:r>
            <a:r>
              <a:rPr sz="3200" spc="425" dirty="0">
                <a:latin typeface="Verdana Pro Black" panose="020B0A04030504040204" pitchFamily="34" charset="0"/>
              </a:rPr>
              <a:t>badania</a:t>
            </a:r>
            <a:endParaRPr sz="3200" dirty="0">
              <a:latin typeface="Verdana Pro Black" panose="020B0A0403050404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94800" y="2473699"/>
            <a:ext cx="2749550" cy="53989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250" dirty="0">
                <a:solidFill>
                  <a:srgbClr val="201613"/>
                </a:solidFill>
                <a:latin typeface="Verdana Pro Black" panose="020B0A04030504040204" pitchFamily="34" charset="0"/>
                <a:cs typeface="Times New Roman"/>
              </a:rPr>
              <a:t>Metoda: </a:t>
            </a:r>
            <a:r>
              <a:rPr sz="1700" spc="240" dirty="0">
                <a:solidFill>
                  <a:srgbClr val="201613"/>
                </a:solidFill>
                <a:latin typeface="Verdana Pro Black" panose="020B0A04030504040204" pitchFamily="34" charset="0"/>
                <a:cs typeface="Times New Roman"/>
              </a:rPr>
              <a:t>Badanie</a:t>
            </a:r>
            <a:r>
              <a:rPr sz="1700" spc="350" dirty="0">
                <a:solidFill>
                  <a:srgbClr val="201613"/>
                </a:solidFill>
                <a:latin typeface="Verdana Pro Black" panose="020B0A04030504040204" pitchFamily="34" charset="0"/>
                <a:cs typeface="Times New Roman"/>
              </a:rPr>
              <a:t> </a:t>
            </a:r>
            <a:r>
              <a:rPr sz="1700" spc="170" dirty="0">
                <a:solidFill>
                  <a:srgbClr val="201613"/>
                </a:solidFill>
                <a:latin typeface="Verdana Pro Black" panose="020B0A04030504040204" pitchFamily="34" charset="0"/>
                <a:cs typeface="Times New Roman"/>
              </a:rPr>
              <a:t>CAWI</a:t>
            </a:r>
            <a:endParaRPr sz="1700">
              <a:latin typeface="Verdana Pro Black" panose="020B0A04030504040204" pitchFamily="34" charset="0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94800" y="3445249"/>
            <a:ext cx="6582409" cy="30213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229" dirty="0">
                <a:solidFill>
                  <a:srgbClr val="201613"/>
                </a:solidFill>
                <a:latin typeface="Verdana Pro Black" panose="020B0A04030504040204" pitchFamily="34" charset="0"/>
                <a:cs typeface="Times New Roman"/>
              </a:rPr>
              <a:t>Czas </a:t>
            </a:r>
            <a:r>
              <a:rPr sz="1700" spc="265" dirty="0">
                <a:solidFill>
                  <a:srgbClr val="201613"/>
                </a:solidFill>
                <a:latin typeface="Verdana Pro Black" panose="020B0A04030504040204" pitchFamily="34" charset="0"/>
                <a:cs typeface="Times New Roman"/>
              </a:rPr>
              <a:t>badania: </a:t>
            </a:r>
            <a:r>
              <a:rPr sz="1700" spc="200" dirty="0">
                <a:solidFill>
                  <a:srgbClr val="201613"/>
                </a:solidFill>
                <a:latin typeface="Verdana Pro Black" panose="020B0A04030504040204" pitchFamily="34" charset="0"/>
                <a:cs typeface="Times New Roman"/>
              </a:rPr>
              <a:t>od </a:t>
            </a:r>
            <a:r>
              <a:rPr sz="1700" spc="-120" dirty="0">
                <a:solidFill>
                  <a:srgbClr val="201613"/>
                </a:solidFill>
                <a:latin typeface="Verdana Pro Black" panose="020B0A04030504040204" pitchFamily="34" charset="0"/>
                <a:cs typeface="Times New Roman"/>
              </a:rPr>
              <a:t>11</a:t>
            </a:r>
            <a:r>
              <a:rPr sz="1700" spc="185" dirty="0">
                <a:solidFill>
                  <a:srgbClr val="201613"/>
                </a:solidFill>
                <a:latin typeface="Verdana Pro Black" panose="020B0A04030504040204" pitchFamily="34" charset="0"/>
                <a:cs typeface="Times New Roman"/>
              </a:rPr>
              <a:t> </a:t>
            </a:r>
            <a:r>
              <a:rPr sz="1700" spc="254" dirty="0">
                <a:solidFill>
                  <a:srgbClr val="201613"/>
                </a:solidFill>
                <a:latin typeface="Verdana Pro Black" panose="020B0A04030504040204" pitchFamily="34" charset="0"/>
                <a:cs typeface="Times New Roman"/>
              </a:rPr>
              <a:t>października </a:t>
            </a:r>
            <a:r>
              <a:rPr sz="1700" spc="200" dirty="0">
                <a:solidFill>
                  <a:srgbClr val="201613"/>
                </a:solidFill>
                <a:latin typeface="Verdana Pro Black" panose="020B0A04030504040204" pitchFamily="34" charset="0"/>
                <a:cs typeface="Times New Roman"/>
              </a:rPr>
              <a:t>do </a:t>
            </a:r>
            <a:r>
              <a:rPr sz="1700" spc="-120" dirty="0">
                <a:solidFill>
                  <a:srgbClr val="201613"/>
                </a:solidFill>
                <a:latin typeface="Verdana Pro Black" panose="020B0A04030504040204" pitchFamily="34" charset="0"/>
                <a:cs typeface="Times New Roman"/>
              </a:rPr>
              <a:t>11</a:t>
            </a:r>
            <a:r>
              <a:rPr sz="1700" spc="185" dirty="0">
                <a:solidFill>
                  <a:srgbClr val="201613"/>
                </a:solidFill>
                <a:latin typeface="Verdana Pro Black" panose="020B0A04030504040204" pitchFamily="34" charset="0"/>
                <a:cs typeface="Times New Roman"/>
              </a:rPr>
              <a:t> </a:t>
            </a:r>
            <a:r>
              <a:rPr sz="1700" spc="250" dirty="0" err="1">
                <a:solidFill>
                  <a:srgbClr val="201613"/>
                </a:solidFill>
                <a:latin typeface="Verdana Pro Black" panose="020B0A04030504040204" pitchFamily="34" charset="0"/>
                <a:cs typeface="Times New Roman"/>
              </a:rPr>
              <a:t>listopada</a:t>
            </a:r>
            <a:r>
              <a:rPr sz="1700" spc="459" dirty="0">
                <a:solidFill>
                  <a:srgbClr val="201613"/>
                </a:solidFill>
                <a:latin typeface="Verdana Pro Black" panose="020B0A04030504040204" pitchFamily="34" charset="0"/>
                <a:cs typeface="Times New Roman"/>
              </a:rPr>
              <a:t> </a:t>
            </a:r>
            <a:r>
              <a:rPr sz="1700" spc="200" dirty="0">
                <a:solidFill>
                  <a:srgbClr val="201613"/>
                </a:solidFill>
                <a:latin typeface="Verdana Pro Black" panose="020B0A04030504040204" pitchFamily="34" charset="0"/>
                <a:cs typeface="Times New Roman"/>
              </a:rPr>
              <a:t>2021</a:t>
            </a:r>
            <a:r>
              <a:rPr lang="pl-PL" sz="1700" spc="200" dirty="0">
                <a:solidFill>
                  <a:srgbClr val="201613"/>
                </a:solidFill>
                <a:latin typeface="Verdana Pro Black" panose="020B0A04030504040204" pitchFamily="34" charset="0"/>
                <a:cs typeface="Times New Roman"/>
              </a:rPr>
              <a:t> r.</a:t>
            </a:r>
            <a:endParaRPr sz="1700" dirty="0">
              <a:latin typeface="Verdana Pro Black" panose="020B0A04030504040204" pitchFamily="34" charset="0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 dirty="0">
              <a:latin typeface="Verdana Pro Black" panose="020B0A04030504040204" pitchFamily="34" charset="0"/>
              <a:cs typeface="Times New Roman"/>
            </a:endParaRPr>
          </a:p>
          <a:p>
            <a:pPr marL="96520" marR="5080" indent="-84455">
              <a:lnSpc>
                <a:spcPct val="125000"/>
              </a:lnSpc>
              <a:spcBef>
                <a:spcPts val="5"/>
              </a:spcBef>
            </a:pPr>
            <a:r>
              <a:rPr sz="1700" spc="190" dirty="0" err="1">
                <a:solidFill>
                  <a:srgbClr val="201613"/>
                </a:solidFill>
                <a:latin typeface="Verdana Pro Black" panose="020B0A04030504040204" pitchFamily="34" charset="0"/>
                <a:cs typeface="Times New Roman"/>
              </a:rPr>
              <a:t>Kogo</a:t>
            </a:r>
            <a:r>
              <a:rPr sz="1700" spc="190" dirty="0">
                <a:solidFill>
                  <a:srgbClr val="201613"/>
                </a:solidFill>
                <a:latin typeface="Verdana Pro Black" panose="020B0A04030504040204" pitchFamily="34" charset="0"/>
                <a:cs typeface="Times New Roman"/>
              </a:rPr>
              <a:t> </a:t>
            </a:r>
            <a:r>
              <a:rPr sz="1700" spc="265" dirty="0">
                <a:solidFill>
                  <a:srgbClr val="201613"/>
                </a:solidFill>
                <a:latin typeface="Verdana Pro Black" panose="020B0A04030504040204" pitchFamily="34" charset="0"/>
                <a:cs typeface="Times New Roman"/>
              </a:rPr>
              <a:t>badamy? </a:t>
            </a:r>
            <a:r>
              <a:rPr sz="1700" spc="225" dirty="0">
                <a:solidFill>
                  <a:srgbClr val="201613"/>
                </a:solidFill>
                <a:latin typeface="Verdana Pro Black" panose="020B0A04030504040204" pitchFamily="34" charset="0"/>
                <a:cs typeface="Times New Roman"/>
              </a:rPr>
              <a:t>Społeczność </a:t>
            </a:r>
            <a:r>
              <a:rPr sz="1700" spc="275" dirty="0">
                <a:solidFill>
                  <a:srgbClr val="201613"/>
                </a:solidFill>
                <a:latin typeface="Verdana Pro Black" panose="020B0A04030504040204" pitchFamily="34" charset="0"/>
                <a:cs typeface="Times New Roman"/>
              </a:rPr>
              <a:t>akademicka - </a:t>
            </a:r>
            <a:r>
              <a:rPr sz="1700" spc="235" dirty="0">
                <a:solidFill>
                  <a:srgbClr val="201613"/>
                </a:solidFill>
                <a:latin typeface="Verdana Pro Black" panose="020B0A04030504040204" pitchFamily="34" charset="0"/>
                <a:cs typeface="Times New Roman"/>
              </a:rPr>
              <a:t>subpopulacje: </a:t>
            </a:r>
            <a:r>
              <a:rPr sz="1700" spc="215" dirty="0" err="1">
                <a:solidFill>
                  <a:srgbClr val="201613"/>
                </a:solidFill>
                <a:latin typeface="Verdana Pro Black" panose="020B0A04030504040204" pitchFamily="34" charset="0"/>
                <a:cs typeface="Times New Roman"/>
              </a:rPr>
              <a:t>studenci</a:t>
            </a:r>
            <a:r>
              <a:rPr lang="pl-PL" sz="1700" spc="215" dirty="0">
                <a:solidFill>
                  <a:srgbClr val="201613"/>
                </a:solidFill>
                <a:latin typeface="Verdana Pro Black" panose="020B0A04030504040204" pitchFamily="34" charset="0"/>
                <a:cs typeface="Times New Roman"/>
              </a:rPr>
              <a:t> i studentki</a:t>
            </a:r>
            <a:r>
              <a:rPr sz="1700" spc="215" dirty="0">
                <a:solidFill>
                  <a:srgbClr val="201613"/>
                </a:solidFill>
                <a:latin typeface="Verdana Pro Black" panose="020B0A04030504040204" pitchFamily="34" charset="0"/>
                <a:cs typeface="Times New Roman"/>
              </a:rPr>
              <a:t>,</a:t>
            </a:r>
            <a:r>
              <a:rPr sz="1700" spc="320" dirty="0">
                <a:solidFill>
                  <a:srgbClr val="201613"/>
                </a:solidFill>
                <a:latin typeface="Verdana Pro Black" panose="020B0A04030504040204" pitchFamily="34" charset="0"/>
                <a:cs typeface="Times New Roman"/>
              </a:rPr>
              <a:t> </a:t>
            </a:r>
            <a:r>
              <a:rPr sz="1700" spc="254" dirty="0" err="1">
                <a:solidFill>
                  <a:srgbClr val="201613"/>
                </a:solidFill>
                <a:latin typeface="Verdana Pro Black" panose="020B0A04030504040204" pitchFamily="34" charset="0"/>
                <a:cs typeface="Times New Roman"/>
              </a:rPr>
              <a:t>doktoranci</a:t>
            </a:r>
            <a:r>
              <a:rPr lang="pl-PL" sz="1700" spc="254" dirty="0">
                <a:solidFill>
                  <a:srgbClr val="201613"/>
                </a:solidFill>
                <a:latin typeface="Verdana Pro Black" panose="020B0A04030504040204" pitchFamily="34" charset="0"/>
                <a:cs typeface="Times New Roman"/>
              </a:rPr>
              <a:t> i doktorantki</a:t>
            </a:r>
            <a:r>
              <a:rPr sz="1700" spc="254" dirty="0">
                <a:solidFill>
                  <a:srgbClr val="201613"/>
                </a:solidFill>
                <a:latin typeface="Verdana Pro Black" panose="020B0A04030504040204" pitchFamily="34" charset="0"/>
                <a:cs typeface="Times New Roman"/>
              </a:rPr>
              <a:t>,</a:t>
            </a:r>
            <a:r>
              <a:rPr lang="pl-PL" sz="1700" dirty="0">
                <a:latin typeface="Verdana Pro Black" panose="020B0A04030504040204" pitchFamily="34" charset="0"/>
                <a:cs typeface="Times New Roman"/>
              </a:rPr>
              <a:t> </a:t>
            </a:r>
            <a:r>
              <a:rPr lang="pl-PL" sz="1700" spc="235" dirty="0">
                <a:solidFill>
                  <a:srgbClr val="201613"/>
                </a:solidFill>
                <a:latin typeface="Verdana Pro Black" panose="020B0A04030504040204" pitchFamily="34" charset="0"/>
                <a:cs typeface="Times New Roman"/>
              </a:rPr>
              <a:t>nauczycielki i </a:t>
            </a:r>
            <a:r>
              <a:rPr sz="1700" spc="235" dirty="0" err="1">
                <a:solidFill>
                  <a:srgbClr val="201613"/>
                </a:solidFill>
                <a:latin typeface="Verdana Pro Black" panose="020B0A04030504040204" pitchFamily="34" charset="0"/>
                <a:cs typeface="Times New Roman"/>
              </a:rPr>
              <a:t>nauczyciele</a:t>
            </a:r>
            <a:r>
              <a:rPr lang="pl-PL" sz="1700" spc="235" dirty="0">
                <a:solidFill>
                  <a:srgbClr val="201613"/>
                </a:solidFill>
                <a:latin typeface="Verdana Pro Black" panose="020B0A04030504040204" pitchFamily="34" charset="0"/>
                <a:cs typeface="Times New Roman"/>
              </a:rPr>
              <a:t> </a:t>
            </a:r>
            <a:r>
              <a:rPr sz="1700" spc="254" dirty="0" err="1">
                <a:solidFill>
                  <a:srgbClr val="201613"/>
                </a:solidFill>
                <a:latin typeface="Verdana Pro Black" panose="020B0A04030504040204" pitchFamily="34" charset="0"/>
                <a:cs typeface="Times New Roman"/>
              </a:rPr>
              <a:t>akademiccy</a:t>
            </a:r>
            <a:r>
              <a:rPr sz="1700" spc="254" dirty="0">
                <a:solidFill>
                  <a:srgbClr val="201613"/>
                </a:solidFill>
                <a:latin typeface="Verdana Pro Black" panose="020B0A04030504040204" pitchFamily="34" charset="0"/>
                <a:cs typeface="Times New Roman"/>
              </a:rPr>
              <a:t>,  </a:t>
            </a:r>
            <a:r>
              <a:rPr lang="pl-PL" sz="1700" spc="254" dirty="0">
                <a:solidFill>
                  <a:srgbClr val="201613"/>
                </a:solidFill>
                <a:latin typeface="Verdana Pro Black" panose="020B0A04030504040204" pitchFamily="34" charset="0"/>
                <a:cs typeface="Times New Roman"/>
              </a:rPr>
              <a:t>       </a:t>
            </a:r>
            <a:r>
              <a:rPr sz="1700" spc="245" dirty="0" err="1">
                <a:solidFill>
                  <a:srgbClr val="201613"/>
                </a:solidFill>
                <a:latin typeface="Verdana Pro Black" panose="020B0A04030504040204" pitchFamily="34" charset="0"/>
                <a:cs typeface="Times New Roman"/>
              </a:rPr>
              <a:t>pracownic</a:t>
            </a:r>
            <a:r>
              <a:rPr lang="pl-PL" sz="1700" spc="245" dirty="0">
                <a:solidFill>
                  <a:srgbClr val="201613"/>
                </a:solidFill>
                <a:latin typeface="Verdana Pro Black" panose="020B0A04030504040204" pitchFamily="34" charset="0"/>
                <a:cs typeface="Times New Roman"/>
              </a:rPr>
              <a:t>e i pracownic</a:t>
            </a:r>
            <a:r>
              <a:rPr sz="1700" spc="245" dirty="0">
                <a:solidFill>
                  <a:srgbClr val="201613"/>
                </a:solidFill>
                <a:latin typeface="Verdana Pro Black" panose="020B0A04030504040204" pitchFamily="34" charset="0"/>
                <a:cs typeface="Times New Roman"/>
              </a:rPr>
              <a:t>y</a:t>
            </a:r>
            <a:r>
              <a:rPr lang="pl-PL" sz="1700" spc="245" dirty="0">
                <a:solidFill>
                  <a:srgbClr val="201613"/>
                </a:solidFill>
                <a:latin typeface="Verdana Pro Black" panose="020B0A04030504040204" pitchFamily="34" charset="0"/>
                <a:cs typeface="Times New Roman"/>
              </a:rPr>
              <a:t> </a:t>
            </a:r>
            <a:r>
              <a:rPr sz="1700" spc="250" dirty="0" err="1">
                <a:solidFill>
                  <a:srgbClr val="201613"/>
                </a:solidFill>
                <a:latin typeface="Verdana Pro Black" panose="020B0A04030504040204" pitchFamily="34" charset="0"/>
                <a:cs typeface="Times New Roman"/>
              </a:rPr>
              <a:t>administracji</a:t>
            </a:r>
            <a:r>
              <a:rPr lang="pl-PL" sz="1700" spc="250" dirty="0">
                <a:solidFill>
                  <a:srgbClr val="201613"/>
                </a:solidFill>
                <a:latin typeface="Verdana Pro Black" panose="020B0A04030504040204" pitchFamily="34" charset="0"/>
                <a:cs typeface="Times New Roman"/>
              </a:rPr>
              <a:t>.</a:t>
            </a:r>
            <a:endParaRPr sz="1700" dirty="0">
              <a:latin typeface="Verdana Pro Black" panose="020B0A04030504040204" pitchFamily="34" charset="0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pl-PL" sz="1700" spc="190" dirty="0">
              <a:solidFill>
                <a:srgbClr val="201613"/>
              </a:solidFill>
              <a:latin typeface="Verdana Pro Black" panose="020B0A04030504040204" pitchFamily="34" charset="0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700" spc="190" dirty="0">
                <a:solidFill>
                  <a:srgbClr val="201613"/>
                </a:solidFill>
                <a:latin typeface="Verdana Pro Black" panose="020B0A04030504040204" pitchFamily="34" charset="0"/>
                <a:cs typeface="Times New Roman"/>
              </a:rPr>
              <a:t>N=518</a:t>
            </a:r>
            <a:endParaRPr sz="1700" dirty="0">
              <a:latin typeface="Verdana Pro Black" panose="020B0A04030504040204" pitchFamily="34" charset="0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197162" y="2215181"/>
            <a:ext cx="476250" cy="647700"/>
            <a:chOff x="1197162" y="2215181"/>
            <a:chExt cx="476250" cy="647700"/>
          </a:xfrm>
        </p:grpSpPr>
        <p:sp>
          <p:nvSpPr>
            <p:cNvPr id="7" name="object 7"/>
            <p:cNvSpPr/>
            <p:nvPr/>
          </p:nvSpPr>
          <p:spPr>
            <a:xfrm>
              <a:off x="1197152" y="2215184"/>
              <a:ext cx="476884" cy="647700"/>
            </a:xfrm>
            <a:custGeom>
              <a:avLst/>
              <a:gdLst/>
              <a:ahLst/>
              <a:cxnLst/>
              <a:rect l="l" t="t" r="r" b="b"/>
              <a:pathLst>
                <a:path w="476885" h="647700">
                  <a:moveTo>
                    <a:pt x="249783" y="69659"/>
                  </a:moveTo>
                  <a:lnTo>
                    <a:pt x="244563" y="64452"/>
                  </a:lnTo>
                  <a:lnTo>
                    <a:pt x="231698" y="64452"/>
                  </a:lnTo>
                  <a:lnTo>
                    <a:pt x="226479" y="69659"/>
                  </a:lnTo>
                  <a:lnTo>
                    <a:pt x="226479" y="82511"/>
                  </a:lnTo>
                  <a:lnTo>
                    <a:pt x="231698" y="87718"/>
                  </a:lnTo>
                  <a:lnTo>
                    <a:pt x="244563" y="87718"/>
                  </a:lnTo>
                  <a:lnTo>
                    <a:pt x="249783" y="82511"/>
                  </a:lnTo>
                  <a:lnTo>
                    <a:pt x="249783" y="69659"/>
                  </a:lnTo>
                  <a:close/>
                </a:path>
                <a:path w="476885" h="647700">
                  <a:moveTo>
                    <a:pt x="396722" y="358063"/>
                  </a:moveTo>
                  <a:lnTo>
                    <a:pt x="391553" y="352907"/>
                  </a:lnTo>
                  <a:lnTo>
                    <a:pt x="257263" y="352907"/>
                  </a:lnTo>
                  <a:lnTo>
                    <a:pt x="252095" y="358063"/>
                  </a:lnTo>
                  <a:lnTo>
                    <a:pt x="252095" y="370814"/>
                  </a:lnTo>
                  <a:lnTo>
                    <a:pt x="257263" y="375983"/>
                  </a:lnTo>
                  <a:lnTo>
                    <a:pt x="391553" y="375983"/>
                  </a:lnTo>
                  <a:lnTo>
                    <a:pt x="396722" y="370814"/>
                  </a:lnTo>
                  <a:lnTo>
                    <a:pt x="396722" y="358063"/>
                  </a:lnTo>
                  <a:close/>
                </a:path>
                <a:path w="476885" h="647700">
                  <a:moveTo>
                    <a:pt x="396722" y="233260"/>
                  </a:moveTo>
                  <a:lnTo>
                    <a:pt x="391553" y="228092"/>
                  </a:lnTo>
                  <a:lnTo>
                    <a:pt x="257263" y="228092"/>
                  </a:lnTo>
                  <a:lnTo>
                    <a:pt x="252082" y="233260"/>
                  </a:lnTo>
                  <a:lnTo>
                    <a:pt x="252082" y="246011"/>
                  </a:lnTo>
                  <a:lnTo>
                    <a:pt x="257263" y="251180"/>
                  </a:lnTo>
                  <a:lnTo>
                    <a:pt x="391553" y="251180"/>
                  </a:lnTo>
                  <a:lnTo>
                    <a:pt x="396722" y="246011"/>
                  </a:lnTo>
                  <a:lnTo>
                    <a:pt x="396722" y="233260"/>
                  </a:lnTo>
                  <a:close/>
                </a:path>
                <a:path w="476885" h="647700">
                  <a:moveTo>
                    <a:pt x="476262" y="106464"/>
                  </a:moveTo>
                  <a:lnTo>
                    <a:pt x="473887" y="94792"/>
                  </a:lnTo>
                  <a:lnTo>
                    <a:pt x="470865" y="90309"/>
                  </a:lnTo>
                  <a:lnTo>
                    <a:pt x="467448" y="85255"/>
                  </a:lnTo>
                  <a:lnTo>
                    <a:pt x="462381" y="81851"/>
                  </a:lnTo>
                  <a:lnTo>
                    <a:pt x="462381" y="97561"/>
                  </a:lnTo>
                  <a:lnTo>
                    <a:pt x="462381" y="626478"/>
                  </a:lnTo>
                  <a:lnTo>
                    <a:pt x="455129" y="633730"/>
                  </a:lnTo>
                  <a:lnTo>
                    <a:pt x="21132" y="633730"/>
                  </a:lnTo>
                  <a:lnTo>
                    <a:pt x="13881" y="626478"/>
                  </a:lnTo>
                  <a:lnTo>
                    <a:pt x="13881" y="97561"/>
                  </a:lnTo>
                  <a:lnTo>
                    <a:pt x="21132" y="90309"/>
                  </a:lnTo>
                  <a:lnTo>
                    <a:pt x="77597" y="90309"/>
                  </a:lnTo>
                  <a:lnTo>
                    <a:pt x="77597" y="113068"/>
                  </a:lnTo>
                  <a:lnTo>
                    <a:pt x="79540" y="122707"/>
                  </a:lnTo>
                  <a:lnTo>
                    <a:pt x="84874" y="130581"/>
                  </a:lnTo>
                  <a:lnTo>
                    <a:pt x="92760" y="135902"/>
                  </a:lnTo>
                  <a:lnTo>
                    <a:pt x="102425" y="137858"/>
                  </a:lnTo>
                  <a:lnTo>
                    <a:pt x="367919" y="137858"/>
                  </a:lnTo>
                  <a:lnTo>
                    <a:pt x="377571" y="135902"/>
                  </a:lnTo>
                  <a:lnTo>
                    <a:pt x="385470" y="130594"/>
                  </a:lnTo>
                  <a:lnTo>
                    <a:pt x="389915" y="124002"/>
                  </a:lnTo>
                  <a:lnTo>
                    <a:pt x="390791" y="122707"/>
                  </a:lnTo>
                  <a:lnTo>
                    <a:pt x="392747" y="113068"/>
                  </a:lnTo>
                  <a:lnTo>
                    <a:pt x="392747" y="90309"/>
                  </a:lnTo>
                  <a:lnTo>
                    <a:pt x="455129" y="90309"/>
                  </a:lnTo>
                  <a:lnTo>
                    <a:pt x="462381" y="97561"/>
                  </a:lnTo>
                  <a:lnTo>
                    <a:pt x="462381" y="81851"/>
                  </a:lnTo>
                  <a:lnTo>
                    <a:pt x="457885" y="78816"/>
                  </a:lnTo>
                  <a:lnTo>
                    <a:pt x="446201" y="76454"/>
                  </a:lnTo>
                  <a:lnTo>
                    <a:pt x="392747" y="76454"/>
                  </a:lnTo>
                  <a:lnTo>
                    <a:pt x="392747" y="65697"/>
                  </a:lnTo>
                  <a:lnTo>
                    <a:pt x="390791" y="56057"/>
                  </a:lnTo>
                  <a:lnTo>
                    <a:pt x="385470" y="48183"/>
                  </a:lnTo>
                  <a:lnTo>
                    <a:pt x="378879" y="43738"/>
                  </a:lnTo>
                  <a:lnTo>
                    <a:pt x="378879" y="59664"/>
                  </a:lnTo>
                  <a:lnTo>
                    <a:pt x="378879" y="76454"/>
                  </a:lnTo>
                  <a:lnTo>
                    <a:pt x="378879" y="119100"/>
                  </a:lnTo>
                  <a:lnTo>
                    <a:pt x="373964" y="124002"/>
                  </a:lnTo>
                  <a:lnTo>
                    <a:pt x="96380" y="124002"/>
                  </a:lnTo>
                  <a:lnTo>
                    <a:pt x="91465" y="119100"/>
                  </a:lnTo>
                  <a:lnTo>
                    <a:pt x="91465" y="90309"/>
                  </a:lnTo>
                  <a:lnTo>
                    <a:pt x="91465" y="76454"/>
                  </a:lnTo>
                  <a:lnTo>
                    <a:pt x="91465" y="59664"/>
                  </a:lnTo>
                  <a:lnTo>
                    <a:pt x="96380" y="54762"/>
                  </a:lnTo>
                  <a:lnTo>
                    <a:pt x="168986" y="54762"/>
                  </a:lnTo>
                  <a:lnTo>
                    <a:pt x="177063" y="53581"/>
                  </a:lnTo>
                  <a:lnTo>
                    <a:pt x="184391" y="50215"/>
                  </a:lnTo>
                  <a:lnTo>
                    <a:pt x="190627" y="44894"/>
                  </a:lnTo>
                  <a:lnTo>
                    <a:pt x="195376" y="37846"/>
                  </a:lnTo>
                  <a:lnTo>
                    <a:pt x="202514" y="27952"/>
                  </a:lnTo>
                  <a:lnTo>
                    <a:pt x="212559" y="20383"/>
                  </a:lnTo>
                  <a:lnTo>
                    <a:pt x="224815" y="15557"/>
                  </a:lnTo>
                  <a:lnTo>
                    <a:pt x="238544" y="13855"/>
                  </a:lnTo>
                  <a:lnTo>
                    <a:pt x="252272" y="15557"/>
                  </a:lnTo>
                  <a:lnTo>
                    <a:pt x="264528" y="20383"/>
                  </a:lnTo>
                  <a:lnTo>
                    <a:pt x="274586" y="27952"/>
                  </a:lnTo>
                  <a:lnTo>
                    <a:pt x="281724" y="37846"/>
                  </a:lnTo>
                  <a:lnTo>
                    <a:pt x="286473" y="44894"/>
                  </a:lnTo>
                  <a:lnTo>
                    <a:pt x="292696" y="50215"/>
                  </a:lnTo>
                  <a:lnTo>
                    <a:pt x="300037" y="53581"/>
                  </a:lnTo>
                  <a:lnTo>
                    <a:pt x="308102" y="54762"/>
                  </a:lnTo>
                  <a:lnTo>
                    <a:pt x="373964" y="54762"/>
                  </a:lnTo>
                  <a:lnTo>
                    <a:pt x="378879" y="59664"/>
                  </a:lnTo>
                  <a:lnTo>
                    <a:pt x="378879" y="43738"/>
                  </a:lnTo>
                  <a:lnTo>
                    <a:pt x="377583" y="42862"/>
                  </a:lnTo>
                  <a:lnTo>
                    <a:pt x="367919" y="40906"/>
                  </a:lnTo>
                  <a:lnTo>
                    <a:pt x="302323" y="40906"/>
                  </a:lnTo>
                  <a:lnTo>
                    <a:pt x="296976" y="37376"/>
                  </a:lnTo>
                  <a:lnTo>
                    <a:pt x="294144" y="31686"/>
                  </a:lnTo>
                  <a:lnTo>
                    <a:pt x="284822" y="18618"/>
                  </a:lnTo>
                  <a:lnTo>
                    <a:pt x="278625" y="13855"/>
                  </a:lnTo>
                  <a:lnTo>
                    <a:pt x="271830" y="8623"/>
                  </a:lnTo>
                  <a:lnTo>
                    <a:pt x="256095" y="2247"/>
                  </a:lnTo>
                  <a:lnTo>
                    <a:pt x="238544" y="0"/>
                  </a:lnTo>
                  <a:lnTo>
                    <a:pt x="220992" y="2247"/>
                  </a:lnTo>
                  <a:lnTo>
                    <a:pt x="205270" y="8623"/>
                  </a:lnTo>
                  <a:lnTo>
                    <a:pt x="192278" y="18618"/>
                  </a:lnTo>
                  <a:lnTo>
                    <a:pt x="182956" y="31686"/>
                  </a:lnTo>
                  <a:lnTo>
                    <a:pt x="180124" y="37376"/>
                  </a:lnTo>
                  <a:lnTo>
                    <a:pt x="174777" y="40906"/>
                  </a:lnTo>
                  <a:lnTo>
                    <a:pt x="102425" y="40906"/>
                  </a:lnTo>
                  <a:lnTo>
                    <a:pt x="92760" y="42862"/>
                  </a:lnTo>
                  <a:lnTo>
                    <a:pt x="84874" y="48183"/>
                  </a:lnTo>
                  <a:lnTo>
                    <a:pt x="79552" y="56057"/>
                  </a:lnTo>
                  <a:lnTo>
                    <a:pt x="77597" y="65697"/>
                  </a:lnTo>
                  <a:lnTo>
                    <a:pt x="77597" y="76454"/>
                  </a:lnTo>
                  <a:lnTo>
                    <a:pt x="30060" y="76454"/>
                  </a:lnTo>
                  <a:lnTo>
                    <a:pt x="18376" y="78816"/>
                  </a:lnTo>
                  <a:lnTo>
                    <a:pt x="8813" y="85255"/>
                  </a:lnTo>
                  <a:lnTo>
                    <a:pt x="2374" y="94792"/>
                  </a:lnTo>
                  <a:lnTo>
                    <a:pt x="0" y="106464"/>
                  </a:lnTo>
                  <a:lnTo>
                    <a:pt x="0" y="617575"/>
                  </a:lnTo>
                  <a:lnTo>
                    <a:pt x="2374" y="629246"/>
                  </a:lnTo>
                  <a:lnTo>
                    <a:pt x="8813" y="638784"/>
                  </a:lnTo>
                  <a:lnTo>
                    <a:pt x="18376" y="645223"/>
                  </a:lnTo>
                  <a:lnTo>
                    <a:pt x="30060" y="647585"/>
                  </a:lnTo>
                  <a:lnTo>
                    <a:pt x="446201" y="647585"/>
                  </a:lnTo>
                  <a:lnTo>
                    <a:pt x="457885" y="645223"/>
                  </a:lnTo>
                  <a:lnTo>
                    <a:pt x="467448" y="638784"/>
                  </a:lnTo>
                  <a:lnTo>
                    <a:pt x="470852" y="633730"/>
                  </a:lnTo>
                  <a:lnTo>
                    <a:pt x="473887" y="629246"/>
                  </a:lnTo>
                  <a:lnTo>
                    <a:pt x="476262" y="617575"/>
                  </a:lnTo>
                  <a:lnTo>
                    <a:pt x="476262" y="106464"/>
                  </a:lnTo>
                  <a:close/>
                </a:path>
              </a:pathLst>
            </a:custGeom>
            <a:solidFill>
              <a:srgbClr val="372928"/>
            </a:solidFill>
          </p:spPr>
          <p:txBody>
            <a:bodyPr wrap="square" lIns="0" tIns="0" rIns="0" bIns="0" rtlCol="0"/>
            <a:lstStyle/>
            <a:p>
              <a:endParaRPr>
                <a:latin typeface="Verdana Pro Black" panose="020B0A04030504040204" pitchFamily="34" charset="0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1299599" y="2410857"/>
              <a:ext cx="97630" cy="8143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Verdana Pro Black" panose="020B0A04030504040204" pitchFamily="34" charset="0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1299599" y="2535662"/>
              <a:ext cx="97630" cy="814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Verdana Pro Black" panose="020B0A04030504040204" pitchFamily="34" charset="0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1299599" y="2660468"/>
              <a:ext cx="97630" cy="8143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Verdana Pro Black" panose="020B0A04030504040204" pitchFamily="34" charset="0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1449248" y="2692887"/>
              <a:ext cx="144780" cy="23495"/>
            </a:xfrm>
            <a:custGeom>
              <a:avLst/>
              <a:gdLst/>
              <a:ahLst/>
              <a:cxnLst/>
              <a:rect l="l" t="t" r="r" b="b"/>
              <a:pathLst>
                <a:path w="144780" h="23494">
                  <a:moveTo>
                    <a:pt x="139459" y="23082"/>
                  </a:moveTo>
                  <a:lnTo>
                    <a:pt x="5173" y="23082"/>
                  </a:lnTo>
                  <a:lnTo>
                    <a:pt x="0" y="17916"/>
                  </a:lnTo>
                  <a:lnTo>
                    <a:pt x="0" y="5166"/>
                  </a:lnTo>
                  <a:lnTo>
                    <a:pt x="5173" y="0"/>
                  </a:lnTo>
                  <a:lnTo>
                    <a:pt x="139459" y="0"/>
                  </a:lnTo>
                  <a:lnTo>
                    <a:pt x="144634" y="5166"/>
                  </a:lnTo>
                  <a:lnTo>
                    <a:pt x="144634" y="17916"/>
                  </a:lnTo>
                  <a:close/>
                </a:path>
              </a:pathLst>
            </a:custGeom>
            <a:solidFill>
              <a:srgbClr val="372928"/>
            </a:solidFill>
          </p:spPr>
          <p:txBody>
            <a:bodyPr wrap="square" lIns="0" tIns="0" rIns="0" bIns="0" rtlCol="0"/>
            <a:lstStyle/>
            <a:p>
              <a:endParaRPr>
                <a:latin typeface="Verdana Pro Black" panose="020B0A04030504040204" pitchFamily="34" charset="0"/>
              </a:endParaRPr>
            </a:p>
          </p:txBody>
        </p:sp>
      </p:grpSp>
      <p:sp>
        <p:nvSpPr>
          <p:cNvPr id="12" name="object 12"/>
          <p:cNvSpPr/>
          <p:nvPr/>
        </p:nvSpPr>
        <p:spPr>
          <a:xfrm>
            <a:off x="1128725" y="3360635"/>
            <a:ext cx="595630" cy="591185"/>
          </a:xfrm>
          <a:custGeom>
            <a:avLst/>
            <a:gdLst/>
            <a:ahLst/>
            <a:cxnLst/>
            <a:rect l="l" t="t" r="r" b="b"/>
            <a:pathLst>
              <a:path w="595630" h="591185">
                <a:moveTo>
                  <a:pt x="62928" y="289052"/>
                </a:moveTo>
                <a:lnTo>
                  <a:pt x="8839" y="289052"/>
                </a:lnTo>
                <a:lnTo>
                  <a:pt x="8839" y="302145"/>
                </a:lnTo>
                <a:lnTo>
                  <a:pt x="62928" y="302145"/>
                </a:lnTo>
                <a:lnTo>
                  <a:pt x="62928" y="289052"/>
                </a:lnTo>
                <a:close/>
              </a:path>
              <a:path w="595630" h="591185">
                <a:moveTo>
                  <a:pt x="93929" y="416979"/>
                </a:moveTo>
                <a:lnTo>
                  <a:pt x="93014" y="412280"/>
                </a:lnTo>
                <a:lnTo>
                  <a:pt x="89357" y="409194"/>
                </a:lnTo>
                <a:lnTo>
                  <a:pt x="84201" y="409867"/>
                </a:lnTo>
                <a:lnTo>
                  <a:pt x="51549" y="429183"/>
                </a:lnTo>
                <a:lnTo>
                  <a:pt x="48475" y="433387"/>
                </a:lnTo>
                <a:lnTo>
                  <a:pt x="49390" y="438086"/>
                </a:lnTo>
                <a:lnTo>
                  <a:pt x="53047" y="441172"/>
                </a:lnTo>
                <a:lnTo>
                  <a:pt x="58204" y="440499"/>
                </a:lnTo>
                <a:lnTo>
                  <a:pt x="90855" y="421182"/>
                </a:lnTo>
                <a:lnTo>
                  <a:pt x="93929" y="416979"/>
                </a:lnTo>
                <a:close/>
              </a:path>
              <a:path w="595630" h="591185">
                <a:moveTo>
                  <a:pt x="94475" y="173062"/>
                </a:moveTo>
                <a:lnTo>
                  <a:pt x="91338" y="168986"/>
                </a:lnTo>
                <a:lnTo>
                  <a:pt x="58204" y="150710"/>
                </a:lnTo>
                <a:lnTo>
                  <a:pt x="52984" y="150164"/>
                </a:lnTo>
                <a:lnTo>
                  <a:pt x="49301" y="153289"/>
                </a:lnTo>
                <a:lnTo>
                  <a:pt x="48399" y="157937"/>
                </a:lnTo>
                <a:lnTo>
                  <a:pt x="51549" y="162013"/>
                </a:lnTo>
                <a:lnTo>
                  <a:pt x="84683" y="180289"/>
                </a:lnTo>
                <a:lnTo>
                  <a:pt x="89903" y="180835"/>
                </a:lnTo>
                <a:lnTo>
                  <a:pt x="93586" y="177711"/>
                </a:lnTo>
                <a:lnTo>
                  <a:pt x="94475" y="173062"/>
                </a:lnTo>
                <a:close/>
              </a:path>
              <a:path w="595630" h="591185">
                <a:moveTo>
                  <a:pt x="181914" y="87960"/>
                </a:moveTo>
                <a:lnTo>
                  <a:pt x="181343" y="82778"/>
                </a:lnTo>
                <a:lnTo>
                  <a:pt x="163296" y="51066"/>
                </a:lnTo>
                <a:lnTo>
                  <a:pt x="159169" y="47955"/>
                </a:lnTo>
                <a:lnTo>
                  <a:pt x="154470" y="48856"/>
                </a:lnTo>
                <a:lnTo>
                  <a:pt x="151333" y="52501"/>
                </a:lnTo>
                <a:lnTo>
                  <a:pt x="151904" y="57670"/>
                </a:lnTo>
                <a:lnTo>
                  <a:pt x="169938" y="89395"/>
                </a:lnTo>
                <a:lnTo>
                  <a:pt x="174078" y="92494"/>
                </a:lnTo>
                <a:lnTo>
                  <a:pt x="178777" y="91605"/>
                </a:lnTo>
                <a:lnTo>
                  <a:pt x="181914" y="87960"/>
                </a:lnTo>
                <a:close/>
              </a:path>
              <a:path w="595630" h="591185">
                <a:moveTo>
                  <a:pt x="183972" y="502996"/>
                </a:moveTo>
                <a:lnTo>
                  <a:pt x="180886" y="499376"/>
                </a:lnTo>
                <a:lnTo>
                  <a:pt x="176136" y="498462"/>
                </a:lnTo>
                <a:lnTo>
                  <a:pt x="171843" y="501472"/>
                </a:lnTo>
                <a:lnTo>
                  <a:pt x="151904" y="533527"/>
                </a:lnTo>
                <a:lnTo>
                  <a:pt x="151168" y="538607"/>
                </a:lnTo>
                <a:lnTo>
                  <a:pt x="154254" y="542213"/>
                </a:lnTo>
                <a:lnTo>
                  <a:pt x="159004" y="543140"/>
                </a:lnTo>
                <a:lnTo>
                  <a:pt x="163296" y="540131"/>
                </a:lnTo>
                <a:lnTo>
                  <a:pt x="183235" y="508076"/>
                </a:lnTo>
                <a:lnTo>
                  <a:pt x="183972" y="502996"/>
                </a:lnTo>
                <a:close/>
              </a:path>
              <a:path w="595630" h="591185">
                <a:moveTo>
                  <a:pt x="304457" y="528269"/>
                </a:moveTo>
                <a:lnTo>
                  <a:pt x="291261" y="528269"/>
                </a:lnTo>
                <a:lnTo>
                  <a:pt x="291261" y="582536"/>
                </a:lnTo>
                <a:lnTo>
                  <a:pt x="304457" y="582536"/>
                </a:lnTo>
                <a:lnTo>
                  <a:pt x="304457" y="528269"/>
                </a:lnTo>
                <a:close/>
              </a:path>
              <a:path w="595630" h="591185">
                <a:moveTo>
                  <a:pt x="304457" y="8661"/>
                </a:moveTo>
                <a:lnTo>
                  <a:pt x="291261" y="8661"/>
                </a:lnTo>
                <a:lnTo>
                  <a:pt x="291261" y="62445"/>
                </a:lnTo>
                <a:lnTo>
                  <a:pt x="304457" y="62445"/>
                </a:lnTo>
                <a:lnTo>
                  <a:pt x="304457" y="8661"/>
                </a:lnTo>
                <a:close/>
              </a:path>
              <a:path w="595630" h="591185">
                <a:moveTo>
                  <a:pt x="315874" y="286334"/>
                </a:moveTo>
                <a:lnTo>
                  <a:pt x="308368" y="278892"/>
                </a:lnTo>
                <a:lnTo>
                  <a:pt x="301637" y="278892"/>
                </a:lnTo>
                <a:lnTo>
                  <a:pt x="301637" y="144894"/>
                </a:lnTo>
                <a:lnTo>
                  <a:pt x="295033" y="144894"/>
                </a:lnTo>
                <a:lnTo>
                  <a:pt x="295033" y="278892"/>
                </a:lnTo>
                <a:lnTo>
                  <a:pt x="291566" y="278892"/>
                </a:lnTo>
                <a:lnTo>
                  <a:pt x="192468" y="108661"/>
                </a:lnTo>
                <a:lnTo>
                  <a:pt x="186766" y="111950"/>
                </a:lnTo>
                <a:lnTo>
                  <a:pt x="285965" y="282359"/>
                </a:lnTo>
                <a:lnTo>
                  <a:pt x="281965" y="286334"/>
                </a:lnTo>
                <a:lnTo>
                  <a:pt x="281965" y="304190"/>
                </a:lnTo>
                <a:lnTo>
                  <a:pt x="289458" y="311632"/>
                </a:lnTo>
                <a:lnTo>
                  <a:pt x="308368" y="311632"/>
                </a:lnTo>
                <a:lnTo>
                  <a:pt x="315874" y="304190"/>
                </a:lnTo>
                <a:lnTo>
                  <a:pt x="315874" y="286334"/>
                </a:lnTo>
                <a:close/>
              </a:path>
              <a:path w="595630" h="591185">
                <a:moveTo>
                  <a:pt x="444309" y="52463"/>
                </a:moveTo>
                <a:lnTo>
                  <a:pt x="441147" y="48793"/>
                </a:lnTo>
                <a:lnTo>
                  <a:pt x="436473" y="47917"/>
                </a:lnTo>
                <a:lnTo>
                  <a:pt x="432422" y="51066"/>
                </a:lnTo>
                <a:lnTo>
                  <a:pt x="414616" y="83820"/>
                </a:lnTo>
                <a:lnTo>
                  <a:pt x="414121" y="89039"/>
                </a:lnTo>
                <a:lnTo>
                  <a:pt x="417283" y="92710"/>
                </a:lnTo>
                <a:lnTo>
                  <a:pt x="421957" y="93586"/>
                </a:lnTo>
                <a:lnTo>
                  <a:pt x="426008" y="90436"/>
                </a:lnTo>
                <a:lnTo>
                  <a:pt x="443814" y="57670"/>
                </a:lnTo>
                <a:lnTo>
                  <a:pt x="444309" y="52463"/>
                </a:lnTo>
                <a:close/>
              </a:path>
              <a:path w="595630" h="591185">
                <a:moveTo>
                  <a:pt x="444385" y="538695"/>
                </a:moveTo>
                <a:lnTo>
                  <a:pt x="443814" y="533527"/>
                </a:lnTo>
                <a:lnTo>
                  <a:pt x="425069" y="500392"/>
                </a:lnTo>
                <a:lnTo>
                  <a:pt x="420941" y="497281"/>
                </a:lnTo>
                <a:lnTo>
                  <a:pt x="416242" y="498182"/>
                </a:lnTo>
                <a:lnTo>
                  <a:pt x="413105" y="501827"/>
                </a:lnTo>
                <a:lnTo>
                  <a:pt x="413664" y="507009"/>
                </a:lnTo>
                <a:lnTo>
                  <a:pt x="432422" y="540131"/>
                </a:lnTo>
                <a:lnTo>
                  <a:pt x="436549" y="543242"/>
                </a:lnTo>
                <a:lnTo>
                  <a:pt x="441248" y="542353"/>
                </a:lnTo>
                <a:lnTo>
                  <a:pt x="444385" y="538695"/>
                </a:lnTo>
                <a:close/>
              </a:path>
              <a:path w="595630" h="591185">
                <a:moveTo>
                  <a:pt x="547243" y="157810"/>
                </a:moveTo>
                <a:lnTo>
                  <a:pt x="546328" y="153111"/>
                </a:lnTo>
                <a:lnTo>
                  <a:pt x="542671" y="150025"/>
                </a:lnTo>
                <a:lnTo>
                  <a:pt x="537514" y="150698"/>
                </a:lnTo>
                <a:lnTo>
                  <a:pt x="504863" y="170014"/>
                </a:lnTo>
                <a:lnTo>
                  <a:pt x="501789" y="174218"/>
                </a:lnTo>
                <a:lnTo>
                  <a:pt x="502704" y="178917"/>
                </a:lnTo>
                <a:lnTo>
                  <a:pt x="506361" y="182003"/>
                </a:lnTo>
                <a:lnTo>
                  <a:pt x="511517" y="181330"/>
                </a:lnTo>
                <a:lnTo>
                  <a:pt x="544169" y="162013"/>
                </a:lnTo>
                <a:lnTo>
                  <a:pt x="547243" y="157810"/>
                </a:lnTo>
                <a:close/>
              </a:path>
              <a:path w="595630" h="591185">
                <a:moveTo>
                  <a:pt x="547293" y="433311"/>
                </a:moveTo>
                <a:lnTo>
                  <a:pt x="544169" y="429196"/>
                </a:lnTo>
                <a:lnTo>
                  <a:pt x="511987" y="410946"/>
                </a:lnTo>
                <a:lnTo>
                  <a:pt x="506793" y="410349"/>
                </a:lnTo>
                <a:lnTo>
                  <a:pt x="503123" y="413461"/>
                </a:lnTo>
                <a:lnTo>
                  <a:pt x="502221" y="418134"/>
                </a:lnTo>
                <a:lnTo>
                  <a:pt x="505333" y="422262"/>
                </a:lnTo>
                <a:lnTo>
                  <a:pt x="537514" y="440499"/>
                </a:lnTo>
                <a:lnTo>
                  <a:pt x="542709" y="441096"/>
                </a:lnTo>
                <a:lnTo>
                  <a:pt x="546392" y="437997"/>
                </a:lnTo>
                <a:lnTo>
                  <a:pt x="547293" y="433311"/>
                </a:lnTo>
                <a:close/>
              </a:path>
              <a:path w="595630" h="591185">
                <a:moveTo>
                  <a:pt x="586879" y="289052"/>
                </a:moveTo>
                <a:lnTo>
                  <a:pt x="532130" y="289052"/>
                </a:lnTo>
                <a:lnTo>
                  <a:pt x="532130" y="302145"/>
                </a:lnTo>
                <a:lnTo>
                  <a:pt x="586879" y="302145"/>
                </a:lnTo>
                <a:lnTo>
                  <a:pt x="586879" y="289052"/>
                </a:lnTo>
                <a:close/>
              </a:path>
              <a:path w="595630" h="591185">
                <a:moveTo>
                  <a:pt x="595058" y="282346"/>
                </a:moveTo>
                <a:lnTo>
                  <a:pt x="588848" y="232981"/>
                </a:lnTo>
                <a:lnTo>
                  <a:pt x="588530" y="231952"/>
                </a:lnTo>
                <a:lnTo>
                  <a:pt x="588530" y="299821"/>
                </a:lnTo>
                <a:lnTo>
                  <a:pt x="583450" y="350215"/>
                </a:lnTo>
                <a:lnTo>
                  <a:pt x="569620" y="399224"/>
                </a:lnTo>
                <a:lnTo>
                  <a:pt x="547001" y="445541"/>
                </a:lnTo>
                <a:lnTo>
                  <a:pt x="521576" y="480872"/>
                </a:lnTo>
                <a:lnTo>
                  <a:pt x="491134" y="511898"/>
                </a:lnTo>
                <a:lnTo>
                  <a:pt x="456399" y="538137"/>
                </a:lnTo>
                <a:lnTo>
                  <a:pt x="418109" y="559079"/>
                </a:lnTo>
                <a:lnTo>
                  <a:pt x="375043" y="574548"/>
                </a:lnTo>
                <a:lnTo>
                  <a:pt x="330085" y="582968"/>
                </a:lnTo>
                <a:lnTo>
                  <a:pt x="284340" y="584390"/>
                </a:lnTo>
                <a:lnTo>
                  <a:pt x="238899" y="578827"/>
                </a:lnTo>
                <a:lnTo>
                  <a:pt x="190055" y="564299"/>
                </a:lnTo>
                <a:lnTo>
                  <a:pt x="145211" y="541680"/>
                </a:lnTo>
                <a:lnTo>
                  <a:pt x="105194" y="511911"/>
                </a:lnTo>
                <a:lnTo>
                  <a:pt x="70840" y="475932"/>
                </a:lnTo>
                <a:lnTo>
                  <a:pt x="42964" y="434682"/>
                </a:lnTo>
                <a:lnTo>
                  <a:pt x="22415" y="389077"/>
                </a:lnTo>
                <a:lnTo>
                  <a:pt x="10020" y="340067"/>
                </a:lnTo>
                <a:lnTo>
                  <a:pt x="6629" y="295605"/>
                </a:lnTo>
                <a:lnTo>
                  <a:pt x="6616" y="291376"/>
                </a:lnTo>
                <a:lnTo>
                  <a:pt x="6629" y="295541"/>
                </a:lnTo>
                <a:lnTo>
                  <a:pt x="10172" y="251104"/>
                </a:lnTo>
                <a:lnTo>
                  <a:pt x="20421" y="207911"/>
                </a:lnTo>
                <a:lnTo>
                  <a:pt x="37147" y="166776"/>
                </a:lnTo>
                <a:lnTo>
                  <a:pt x="60134" y="128397"/>
                </a:lnTo>
                <a:lnTo>
                  <a:pt x="88176" y="94754"/>
                </a:lnTo>
                <a:lnTo>
                  <a:pt x="121043" y="65773"/>
                </a:lnTo>
                <a:lnTo>
                  <a:pt x="157899" y="41973"/>
                </a:lnTo>
                <a:lnTo>
                  <a:pt x="197929" y="23888"/>
                </a:lnTo>
                <a:lnTo>
                  <a:pt x="241947" y="11760"/>
                </a:lnTo>
                <a:lnTo>
                  <a:pt x="287261" y="6680"/>
                </a:lnTo>
                <a:lnTo>
                  <a:pt x="332828" y="8597"/>
                </a:lnTo>
                <a:lnTo>
                  <a:pt x="377609" y="17411"/>
                </a:lnTo>
                <a:lnTo>
                  <a:pt x="418846" y="32448"/>
                </a:lnTo>
                <a:lnTo>
                  <a:pt x="457161" y="53517"/>
                </a:lnTo>
                <a:lnTo>
                  <a:pt x="491921" y="80022"/>
                </a:lnTo>
                <a:lnTo>
                  <a:pt x="522439" y="111366"/>
                </a:lnTo>
                <a:lnTo>
                  <a:pt x="551840" y="153873"/>
                </a:lnTo>
                <a:lnTo>
                  <a:pt x="572681" y="200342"/>
                </a:lnTo>
                <a:lnTo>
                  <a:pt x="584936" y="249440"/>
                </a:lnTo>
                <a:lnTo>
                  <a:pt x="588530" y="299821"/>
                </a:lnTo>
                <a:lnTo>
                  <a:pt x="588530" y="231952"/>
                </a:lnTo>
                <a:lnTo>
                  <a:pt x="574128" y="184873"/>
                </a:lnTo>
                <a:lnTo>
                  <a:pt x="551573" y="140627"/>
                </a:lnTo>
                <a:lnTo>
                  <a:pt x="522173" y="101320"/>
                </a:lnTo>
                <a:lnTo>
                  <a:pt x="486854" y="67564"/>
                </a:lnTo>
                <a:lnTo>
                  <a:pt x="446570" y="39954"/>
                </a:lnTo>
                <a:lnTo>
                  <a:pt x="402259" y="19075"/>
                </a:lnTo>
                <a:lnTo>
                  <a:pt x="358775" y="6680"/>
                </a:lnTo>
                <a:lnTo>
                  <a:pt x="305282" y="0"/>
                </a:lnTo>
                <a:lnTo>
                  <a:pt x="255206" y="2959"/>
                </a:lnTo>
                <a:lnTo>
                  <a:pt x="206946" y="14224"/>
                </a:lnTo>
                <a:lnTo>
                  <a:pt x="161493" y="33147"/>
                </a:lnTo>
                <a:lnTo>
                  <a:pt x="119786" y="59105"/>
                </a:lnTo>
                <a:lnTo>
                  <a:pt x="82791" y="91478"/>
                </a:lnTo>
                <a:lnTo>
                  <a:pt x="51460" y="129616"/>
                </a:lnTo>
                <a:lnTo>
                  <a:pt x="26746" y="172910"/>
                </a:lnTo>
                <a:lnTo>
                  <a:pt x="6781" y="232829"/>
                </a:lnTo>
                <a:lnTo>
                  <a:pt x="241" y="291376"/>
                </a:lnTo>
                <a:lnTo>
                  <a:pt x="12" y="291376"/>
                </a:lnTo>
                <a:lnTo>
                  <a:pt x="25" y="295262"/>
                </a:lnTo>
                <a:lnTo>
                  <a:pt x="0" y="299821"/>
                </a:lnTo>
                <a:lnTo>
                  <a:pt x="355" y="299821"/>
                </a:lnTo>
                <a:lnTo>
                  <a:pt x="3365" y="339229"/>
                </a:lnTo>
                <a:lnTo>
                  <a:pt x="13017" y="381723"/>
                </a:lnTo>
                <a:lnTo>
                  <a:pt x="28778" y="422363"/>
                </a:lnTo>
                <a:lnTo>
                  <a:pt x="50507" y="460438"/>
                </a:lnTo>
                <a:lnTo>
                  <a:pt x="76885" y="493953"/>
                </a:lnTo>
                <a:lnTo>
                  <a:pt x="107823" y="523303"/>
                </a:lnTo>
                <a:lnTo>
                  <a:pt x="142646" y="547992"/>
                </a:lnTo>
                <a:lnTo>
                  <a:pt x="180695" y="567537"/>
                </a:lnTo>
                <a:lnTo>
                  <a:pt x="222808" y="581787"/>
                </a:lnTo>
                <a:lnTo>
                  <a:pt x="266484" y="589572"/>
                </a:lnTo>
                <a:lnTo>
                  <a:pt x="310857" y="590905"/>
                </a:lnTo>
                <a:lnTo>
                  <a:pt x="355053" y="585838"/>
                </a:lnTo>
                <a:lnTo>
                  <a:pt x="396798" y="574636"/>
                </a:lnTo>
                <a:lnTo>
                  <a:pt x="436333" y="557441"/>
                </a:lnTo>
                <a:lnTo>
                  <a:pt x="472986" y="534771"/>
                </a:lnTo>
                <a:lnTo>
                  <a:pt x="506056" y="507136"/>
                </a:lnTo>
                <a:lnTo>
                  <a:pt x="539140" y="469023"/>
                </a:lnTo>
                <a:lnTo>
                  <a:pt x="564807" y="426313"/>
                </a:lnTo>
                <a:lnTo>
                  <a:pt x="582828" y="380187"/>
                </a:lnTo>
                <a:lnTo>
                  <a:pt x="592975" y="331812"/>
                </a:lnTo>
                <a:lnTo>
                  <a:pt x="595058" y="282346"/>
                </a:lnTo>
                <a:close/>
              </a:path>
            </a:pathLst>
          </a:custGeom>
          <a:solidFill>
            <a:srgbClr val="372928"/>
          </a:solidFill>
        </p:spPr>
        <p:txBody>
          <a:bodyPr wrap="square" lIns="0" tIns="0" rIns="0" bIns="0" rtlCol="0"/>
          <a:lstStyle/>
          <a:p>
            <a:endParaRPr>
              <a:latin typeface="Verdana Pro Black" panose="020B0A04030504040204" pitchFamily="34" charset="0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261045" y="4475286"/>
            <a:ext cx="352425" cy="847725"/>
            <a:chOff x="1261045" y="4475286"/>
            <a:chExt cx="352425" cy="847725"/>
          </a:xfrm>
        </p:grpSpPr>
        <p:sp>
          <p:nvSpPr>
            <p:cNvPr id="14" name="object 14"/>
            <p:cNvSpPr/>
            <p:nvPr/>
          </p:nvSpPr>
          <p:spPr>
            <a:xfrm>
              <a:off x="1361787" y="4475286"/>
              <a:ext cx="150820" cy="14991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Verdana Pro Black" panose="020B0A04030504040204" pitchFamily="34" charset="0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1261045" y="4640643"/>
              <a:ext cx="352425" cy="682625"/>
            </a:xfrm>
            <a:custGeom>
              <a:avLst/>
              <a:gdLst/>
              <a:ahLst/>
              <a:cxnLst/>
              <a:rect l="l" t="t" r="r" b="b"/>
              <a:pathLst>
                <a:path w="352425" h="682625">
                  <a:moveTo>
                    <a:pt x="228065" y="682368"/>
                  </a:moveTo>
                  <a:lnTo>
                    <a:pt x="211068" y="678957"/>
                  </a:lnTo>
                  <a:lnTo>
                    <a:pt x="197194" y="669656"/>
                  </a:lnTo>
                  <a:lnTo>
                    <a:pt x="187844" y="655859"/>
                  </a:lnTo>
                  <a:lnTo>
                    <a:pt x="184416" y="638961"/>
                  </a:lnTo>
                  <a:lnTo>
                    <a:pt x="184416" y="331336"/>
                  </a:lnTo>
                  <a:lnTo>
                    <a:pt x="167887" y="331336"/>
                  </a:lnTo>
                  <a:lnTo>
                    <a:pt x="167887" y="638930"/>
                  </a:lnTo>
                  <a:lnTo>
                    <a:pt x="164459" y="655826"/>
                  </a:lnTo>
                  <a:lnTo>
                    <a:pt x="155107" y="669622"/>
                  </a:lnTo>
                  <a:lnTo>
                    <a:pt x="141229" y="678922"/>
                  </a:lnTo>
                  <a:lnTo>
                    <a:pt x="124223" y="682332"/>
                  </a:lnTo>
                  <a:lnTo>
                    <a:pt x="107235" y="678923"/>
                  </a:lnTo>
                  <a:lnTo>
                    <a:pt x="93361" y="669623"/>
                  </a:lnTo>
                  <a:lnTo>
                    <a:pt x="84007" y="655828"/>
                  </a:lnTo>
                  <a:lnTo>
                    <a:pt x="80577" y="638930"/>
                  </a:lnTo>
                  <a:lnTo>
                    <a:pt x="80577" y="115580"/>
                  </a:lnTo>
                  <a:lnTo>
                    <a:pt x="65039" y="115580"/>
                  </a:lnTo>
                  <a:lnTo>
                    <a:pt x="65039" y="299290"/>
                  </a:lnTo>
                  <a:lnTo>
                    <a:pt x="32511" y="331609"/>
                  </a:lnTo>
                  <a:lnTo>
                    <a:pt x="19867" y="329067"/>
                  </a:lnTo>
                  <a:lnTo>
                    <a:pt x="9532" y="322139"/>
                  </a:lnTo>
                  <a:lnTo>
                    <a:pt x="2558" y="311866"/>
                  </a:lnTo>
                  <a:lnTo>
                    <a:pt x="0" y="299290"/>
                  </a:lnTo>
                  <a:lnTo>
                    <a:pt x="0" y="100903"/>
                  </a:lnTo>
                  <a:lnTo>
                    <a:pt x="8184" y="61487"/>
                  </a:lnTo>
                  <a:lnTo>
                    <a:pt x="30042" y="29479"/>
                  </a:lnTo>
                  <a:lnTo>
                    <a:pt x="62360" y="7907"/>
                  </a:lnTo>
                  <a:lnTo>
                    <a:pt x="101891" y="0"/>
                  </a:lnTo>
                  <a:lnTo>
                    <a:pt x="250426" y="0"/>
                  </a:lnTo>
                  <a:lnTo>
                    <a:pt x="289956" y="7907"/>
                  </a:lnTo>
                  <a:lnTo>
                    <a:pt x="322273" y="29479"/>
                  </a:lnTo>
                  <a:lnTo>
                    <a:pt x="344136" y="61488"/>
                  </a:lnTo>
                  <a:lnTo>
                    <a:pt x="352304" y="100705"/>
                  </a:lnTo>
                  <a:lnTo>
                    <a:pt x="352319" y="100903"/>
                  </a:lnTo>
                  <a:lnTo>
                    <a:pt x="352304" y="299307"/>
                  </a:lnTo>
                  <a:lnTo>
                    <a:pt x="349750" y="311879"/>
                  </a:lnTo>
                  <a:lnTo>
                    <a:pt x="342784" y="322159"/>
                  </a:lnTo>
                  <a:lnTo>
                    <a:pt x="332450" y="329096"/>
                  </a:lnTo>
                  <a:lnTo>
                    <a:pt x="319792" y="331641"/>
                  </a:lnTo>
                  <a:lnTo>
                    <a:pt x="307132" y="329097"/>
                  </a:lnTo>
                  <a:lnTo>
                    <a:pt x="296793" y="322163"/>
                  </a:lnTo>
                  <a:lnTo>
                    <a:pt x="289822" y="311884"/>
                  </a:lnTo>
                  <a:lnTo>
                    <a:pt x="287266" y="299307"/>
                  </a:lnTo>
                  <a:lnTo>
                    <a:pt x="287266" y="115594"/>
                  </a:lnTo>
                  <a:lnTo>
                    <a:pt x="271726" y="115594"/>
                  </a:lnTo>
                  <a:lnTo>
                    <a:pt x="271726" y="638961"/>
                  </a:lnTo>
                  <a:lnTo>
                    <a:pt x="268298" y="655859"/>
                  </a:lnTo>
                  <a:lnTo>
                    <a:pt x="258946" y="669656"/>
                  </a:lnTo>
                  <a:lnTo>
                    <a:pt x="245069" y="678957"/>
                  </a:lnTo>
                  <a:lnTo>
                    <a:pt x="228065" y="682368"/>
                  </a:lnTo>
                  <a:close/>
                </a:path>
              </a:pathLst>
            </a:custGeom>
            <a:solidFill>
              <a:srgbClr val="372928"/>
            </a:solidFill>
          </p:spPr>
          <p:txBody>
            <a:bodyPr wrap="square" lIns="0" tIns="0" rIns="0" bIns="0" rtlCol="0"/>
            <a:lstStyle/>
            <a:p>
              <a:endParaRPr>
                <a:latin typeface="Verdana Pro Black" panose="020B0A04030504040204" pitchFamily="34" charset="0"/>
              </a:endParaRPr>
            </a:p>
          </p:txBody>
        </p:sp>
      </p:grpSp>
      <p:sp>
        <p:nvSpPr>
          <p:cNvPr id="16" name="object 16"/>
          <p:cNvSpPr/>
          <p:nvPr/>
        </p:nvSpPr>
        <p:spPr>
          <a:xfrm>
            <a:off x="1055817" y="5764957"/>
            <a:ext cx="819028" cy="8190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Verdana Pro Black" panose="020B0A04030504040204" pitchFamily="34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39925" y="323816"/>
            <a:ext cx="981074" cy="9810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Verdana Pro Black" panose="020B0A0403050404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966" y="2555437"/>
            <a:ext cx="9075420" cy="13362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300" spc="75" dirty="0">
                <a:latin typeface="Verdana Pro Black" panose="020B0A04030504040204" pitchFamily="34" charset="0"/>
              </a:rPr>
              <a:t>CHARAKTERYSTYKA</a:t>
            </a:r>
            <a:r>
              <a:rPr sz="4300" spc="190" dirty="0">
                <a:latin typeface="Verdana Pro Black" panose="020B0A04030504040204" pitchFamily="34" charset="0"/>
              </a:rPr>
              <a:t> </a:t>
            </a:r>
            <a:r>
              <a:rPr sz="4300" spc="75" dirty="0">
                <a:latin typeface="Verdana Pro Black" panose="020B0A04030504040204" pitchFamily="34" charset="0"/>
              </a:rPr>
              <a:t>BADANYCH</a:t>
            </a:r>
            <a:endParaRPr sz="4300" dirty="0">
              <a:latin typeface="Verdana Pro Black" panose="020B0A0403050404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"/>
            <a:ext cx="125730" cy="7315200"/>
          </a:xfrm>
          <a:custGeom>
            <a:avLst/>
            <a:gdLst/>
            <a:ahLst/>
            <a:cxnLst/>
            <a:rect l="l" t="t" r="r" b="b"/>
            <a:pathLst>
              <a:path w="125730" h="7315200">
                <a:moveTo>
                  <a:pt x="0" y="7315198"/>
                </a:moveTo>
                <a:lnTo>
                  <a:pt x="0" y="0"/>
                </a:lnTo>
                <a:lnTo>
                  <a:pt x="125129" y="0"/>
                </a:lnTo>
                <a:lnTo>
                  <a:pt x="125129" y="7315198"/>
                </a:lnTo>
                <a:lnTo>
                  <a:pt x="0" y="7315198"/>
                </a:lnTo>
                <a:close/>
              </a:path>
            </a:pathLst>
          </a:custGeom>
          <a:solidFill>
            <a:srgbClr val="946B0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8065424" y="731519"/>
            <a:ext cx="952500" cy="952500"/>
            <a:chOff x="8065424" y="731519"/>
            <a:chExt cx="952500" cy="952500"/>
          </a:xfrm>
        </p:grpSpPr>
        <p:sp>
          <p:nvSpPr>
            <p:cNvPr id="5" name="object 5"/>
            <p:cNvSpPr/>
            <p:nvPr/>
          </p:nvSpPr>
          <p:spPr>
            <a:xfrm>
              <a:off x="8065424" y="731519"/>
              <a:ext cx="952500" cy="952500"/>
            </a:xfrm>
            <a:custGeom>
              <a:avLst/>
              <a:gdLst/>
              <a:ahLst/>
              <a:cxnLst/>
              <a:rect l="l" t="t" r="r" b="b"/>
              <a:pathLst>
                <a:path w="952500" h="952500">
                  <a:moveTo>
                    <a:pt x="476250" y="952500"/>
                  </a:moveTo>
                  <a:lnTo>
                    <a:pt x="429569" y="950207"/>
                  </a:lnTo>
                  <a:lnTo>
                    <a:pt x="383338" y="943350"/>
                  </a:lnTo>
                  <a:lnTo>
                    <a:pt x="338001" y="931992"/>
                  </a:lnTo>
                  <a:lnTo>
                    <a:pt x="293996" y="916247"/>
                  </a:lnTo>
                  <a:lnTo>
                    <a:pt x="251746" y="896266"/>
                  </a:lnTo>
                  <a:lnTo>
                    <a:pt x="211659" y="872237"/>
                  </a:lnTo>
                  <a:lnTo>
                    <a:pt x="174121" y="844396"/>
                  </a:lnTo>
                  <a:lnTo>
                    <a:pt x="139490" y="813010"/>
                  </a:lnTo>
                  <a:lnTo>
                    <a:pt x="108103" y="778379"/>
                  </a:lnTo>
                  <a:lnTo>
                    <a:pt x="80263" y="740841"/>
                  </a:lnTo>
                  <a:lnTo>
                    <a:pt x="56234" y="700753"/>
                  </a:lnTo>
                  <a:lnTo>
                    <a:pt x="36251" y="658504"/>
                  </a:lnTo>
                  <a:lnTo>
                    <a:pt x="20507" y="614498"/>
                  </a:lnTo>
                  <a:lnTo>
                    <a:pt x="9150" y="569162"/>
                  </a:lnTo>
                  <a:lnTo>
                    <a:pt x="2293" y="522931"/>
                  </a:lnTo>
                  <a:lnTo>
                    <a:pt x="0" y="476250"/>
                  </a:lnTo>
                  <a:lnTo>
                    <a:pt x="143" y="464558"/>
                  </a:lnTo>
                  <a:lnTo>
                    <a:pt x="3581" y="417948"/>
                  </a:lnTo>
                  <a:lnTo>
                    <a:pt x="11572" y="371899"/>
                  </a:lnTo>
                  <a:lnTo>
                    <a:pt x="24038" y="326855"/>
                  </a:lnTo>
                  <a:lnTo>
                    <a:pt x="40858" y="283250"/>
                  </a:lnTo>
                  <a:lnTo>
                    <a:pt x="61872" y="241503"/>
                  </a:lnTo>
                  <a:lnTo>
                    <a:pt x="86877" y="202018"/>
                  </a:lnTo>
                  <a:lnTo>
                    <a:pt x="115631" y="165173"/>
                  </a:lnTo>
                  <a:lnTo>
                    <a:pt x="147858" y="131324"/>
                  </a:lnTo>
                  <a:lnTo>
                    <a:pt x="183249" y="100797"/>
                  </a:lnTo>
                  <a:lnTo>
                    <a:pt x="221459" y="73886"/>
                  </a:lnTo>
                  <a:lnTo>
                    <a:pt x="262125" y="50850"/>
                  </a:lnTo>
                  <a:lnTo>
                    <a:pt x="304852" y="31910"/>
                  </a:lnTo>
                  <a:lnTo>
                    <a:pt x="349231" y="17250"/>
                  </a:lnTo>
                  <a:lnTo>
                    <a:pt x="394833" y="7010"/>
                  </a:lnTo>
                  <a:lnTo>
                    <a:pt x="441218" y="1289"/>
                  </a:lnTo>
                  <a:lnTo>
                    <a:pt x="476250" y="0"/>
                  </a:lnTo>
                  <a:lnTo>
                    <a:pt x="487941" y="143"/>
                  </a:lnTo>
                  <a:lnTo>
                    <a:pt x="534552" y="3581"/>
                  </a:lnTo>
                  <a:lnTo>
                    <a:pt x="580600" y="11572"/>
                  </a:lnTo>
                  <a:lnTo>
                    <a:pt x="625645" y="24038"/>
                  </a:lnTo>
                  <a:lnTo>
                    <a:pt x="669249" y="40858"/>
                  </a:lnTo>
                  <a:lnTo>
                    <a:pt x="710997" y="61872"/>
                  </a:lnTo>
                  <a:lnTo>
                    <a:pt x="750482" y="86877"/>
                  </a:lnTo>
                  <a:lnTo>
                    <a:pt x="787326" y="115631"/>
                  </a:lnTo>
                  <a:lnTo>
                    <a:pt x="821175" y="147858"/>
                  </a:lnTo>
                  <a:lnTo>
                    <a:pt x="851702" y="183249"/>
                  </a:lnTo>
                  <a:lnTo>
                    <a:pt x="878613" y="221459"/>
                  </a:lnTo>
                  <a:lnTo>
                    <a:pt x="901650" y="262125"/>
                  </a:lnTo>
                  <a:lnTo>
                    <a:pt x="920589" y="304852"/>
                  </a:lnTo>
                  <a:lnTo>
                    <a:pt x="935249" y="349231"/>
                  </a:lnTo>
                  <a:lnTo>
                    <a:pt x="945490" y="394833"/>
                  </a:lnTo>
                  <a:lnTo>
                    <a:pt x="951210" y="441218"/>
                  </a:lnTo>
                  <a:lnTo>
                    <a:pt x="952500" y="476250"/>
                  </a:lnTo>
                  <a:lnTo>
                    <a:pt x="952357" y="487941"/>
                  </a:lnTo>
                  <a:lnTo>
                    <a:pt x="948919" y="534552"/>
                  </a:lnTo>
                  <a:lnTo>
                    <a:pt x="940928" y="580600"/>
                  </a:lnTo>
                  <a:lnTo>
                    <a:pt x="928462" y="625645"/>
                  </a:lnTo>
                  <a:lnTo>
                    <a:pt x="911641" y="669249"/>
                  </a:lnTo>
                  <a:lnTo>
                    <a:pt x="890627" y="710997"/>
                  </a:lnTo>
                  <a:lnTo>
                    <a:pt x="865622" y="750482"/>
                  </a:lnTo>
                  <a:lnTo>
                    <a:pt x="836869" y="787326"/>
                  </a:lnTo>
                  <a:lnTo>
                    <a:pt x="804641" y="821175"/>
                  </a:lnTo>
                  <a:lnTo>
                    <a:pt x="769251" y="851702"/>
                  </a:lnTo>
                  <a:lnTo>
                    <a:pt x="731040" y="878613"/>
                  </a:lnTo>
                  <a:lnTo>
                    <a:pt x="690375" y="901650"/>
                  </a:lnTo>
                  <a:lnTo>
                    <a:pt x="647647" y="920589"/>
                  </a:lnTo>
                  <a:lnTo>
                    <a:pt x="603269" y="935249"/>
                  </a:lnTo>
                  <a:lnTo>
                    <a:pt x="557667" y="945490"/>
                  </a:lnTo>
                  <a:lnTo>
                    <a:pt x="511282" y="951210"/>
                  </a:lnTo>
                  <a:lnTo>
                    <a:pt x="476250" y="952500"/>
                  </a:lnTo>
                  <a:close/>
                </a:path>
              </a:pathLst>
            </a:custGeom>
            <a:solidFill>
              <a:srgbClr val="946B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256516" y="946095"/>
              <a:ext cx="571493" cy="5238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9753600" y="7315200"/>
                </a:moveTo>
                <a:lnTo>
                  <a:pt x="0" y="7315200"/>
                </a:lnTo>
                <a:lnTo>
                  <a:pt x="0" y="0"/>
                </a:lnTo>
                <a:lnTo>
                  <a:pt x="9753600" y="0"/>
                </a:lnTo>
                <a:lnTo>
                  <a:pt x="9753600" y="7315200"/>
                </a:lnTo>
                <a:close/>
              </a:path>
            </a:pathLst>
          </a:custGeom>
          <a:solidFill>
            <a:srgbClr val="FFC6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29794" y="6091397"/>
            <a:ext cx="981075" cy="981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696628" y="979703"/>
            <a:ext cx="3054985" cy="549910"/>
            <a:chOff x="4696628" y="979703"/>
            <a:chExt cx="3054985" cy="549910"/>
          </a:xfrm>
        </p:grpSpPr>
        <p:sp>
          <p:nvSpPr>
            <p:cNvPr id="5" name="object 5"/>
            <p:cNvSpPr/>
            <p:nvPr/>
          </p:nvSpPr>
          <p:spPr>
            <a:xfrm>
              <a:off x="4696628" y="979703"/>
              <a:ext cx="3054985" cy="549910"/>
            </a:xfrm>
            <a:custGeom>
              <a:avLst/>
              <a:gdLst/>
              <a:ahLst/>
              <a:cxnLst/>
              <a:rect l="l" t="t" r="r" b="b"/>
              <a:pathLst>
                <a:path w="3054984" h="549910">
                  <a:moveTo>
                    <a:pt x="2779756" y="549907"/>
                  </a:moveTo>
                  <a:lnTo>
                    <a:pt x="261131" y="549577"/>
                  </a:lnTo>
                  <a:lnTo>
                    <a:pt x="207814" y="541667"/>
                  </a:lnTo>
                  <a:lnTo>
                    <a:pt x="157064" y="523508"/>
                  </a:lnTo>
                  <a:lnTo>
                    <a:pt x="110832" y="495799"/>
                  </a:lnTo>
                  <a:lnTo>
                    <a:pt x="70895" y="459601"/>
                  </a:lnTo>
                  <a:lnTo>
                    <a:pt x="38786" y="416307"/>
                  </a:lnTo>
                  <a:lnTo>
                    <a:pt x="15741" y="367582"/>
                  </a:lnTo>
                  <a:lnTo>
                    <a:pt x="2644" y="315297"/>
                  </a:lnTo>
                  <a:lnTo>
                    <a:pt x="0" y="288444"/>
                  </a:lnTo>
                  <a:lnTo>
                    <a:pt x="0" y="261462"/>
                  </a:lnTo>
                  <a:lnTo>
                    <a:pt x="7908" y="208145"/>
                  </a:lnTo>
                  <a:lnTo>
                    <a:pt x="26067" y="157395"/>
                  </a:lnTo>
                  <a:lnTo>
                    <a:pt x="53777" y="111163"/>
                  </a:lnTo>
                  <a:lnTo>
                    <a:pt x="89975" y="71226"/>
                  </a:lnTo>
                  <a:lnTo>
                    <a:pt x="133268" y="39117"/>
                  </a:lnTo>
                  <a:lnTo>
                    <a:pt x="181993" y="16072"/>
                  </a:lnTo>
                  <a:lnTo>
                    <a:pt x="234278" y="2975"/>
                  </a:lnTo>
                  <a:lnTo>
                    <a:pt x="274622" y="0"/>
                  </a:lnTo>
                  <a:lnTo>
                    <a:pt x="2793247" y="330"/>
                  </a:lnTo>
                  <a:lnTo>
                    <a:pt x="2846564" y="8239"/>
                  </a:lnTo>
                  <a:lnTo>
                    <a:pt x="2897314" y="26398"/>
                  </a:lnTo>
                  <a:lnTo>
                    <a:pt x="2943545" y="54108"/>
                  </a:lnTo>
                  <a:lnTo>
                    <a:pt x="2983483" y="90306"/>
                  </a:lnTo>
                  <a:lnTo>
                    <a:pt x="3015591" y="133599"/>
                  </a:lnTo>
                  <a:lnTo>
                    <a:pt x="3038636" y="182324"/>
                  </a:lnTo>
                  <a:lnTo>
                    <a:pt x="3051735" y="234609"/>
                  </a:lnTo>
                  <a:lnTo>
                    <a:pt x="3054379" y="261462"/>
                  </a:lnTo>
                  <a:lnTo>
                    <a:pt x="3054379" y="288444"/>
                  </a:lnTo>
                  <a:lnTo>
                    <a:pt x="3046470" y="341762"/>
                  </a:lnTo>
                  <a:lnTo>
                    <a:pt x="3028310" y="392511"/>
                  </a:lnTo>
                  <a:lnTo>
                    <a:pt x="3000601" y="438743"/>
                  </a:lnTo>
                  <a:lnTo>
                    <a:pt x="2964403" y="478681"/>
                  </a:lnTo>
                  <a:lnTo>
                    <a:pt x="2921109" y="510789"/>
                  </a:lnTo>
                  <a:lnTo>
                    <a:pt x="2872384" y="533834"/>
                  </a:lnTo>
                  <a:lnTo>
                    <a:pt x="2820099" y="546932"/>
                  </a:lnTo>
                  <a:lnTo>
                    <a:pt x="2779756" y="549907"/>
                  </a:lnTo>
                  <a:close/>
                </a:path>
              </a:pathLst>
            </a:custGeom>
            <a:solidFill>
              <a:srgbClr val="FFF4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96628" y="979703"/>
              <a:ext cx="1939289" cy="549910"/>
            </a:xfrm>
            <a:custGeom>
              <a:avLst/>
              <a:gdLst/>
              <a:ahLst/>
              <a:cxnLst/>
              <a:rect l="l" t="t" r="r" b="b"/>
              <a:pathLst>
                <a:path w="1939290" h="549910">
                  <a:moveTo>
                    <a:pt x="1664666" y="549907"/>
                  </a:moveTo>
                  <a:lnTo>
                    <a:pt x="261131" y="549577"/>
                  </a:lnTo>
                  <a:lnTo>
                    <a:pt x="207814" y="541667"/>
                  </a:lnTo>
                  <a:lnTo>
                    <a:pt x="157064" y="523508"/>
                  </a:lnTo>
                  <a:lnTo>
                    <a:pt x="110832" y="495799"/>
                  </a:lnTo>
                  <a:lnTo>
                    <a:pt x="70895" y="459601"/>
                  </a:lnTo>
                  <a:lnTo>
                    <a:pt x="38786" y="416307"/>
                  </a:lnTo>
                  <a:lnTo>
                    <a:pt x="15741" y="367582"/>
                  </a:lnTo>
                  <a:lnTo>
                    <a:pt x="2644" y="315297"/>
                  </a:lnTo>
                  <a:lnTo>
                    <a:pt x="0" y="288444"/>
                  </a:lnTo>
                  <a:lnTo>
                    <a:pt x="0" y="261462"/>
                  </a:lnTo>
                  <a:lnTo>
                    <a:pt x="7908" y="208145"/>
                  </a:lnTo>
                  <a:lnTo>
                    <a:pt x="26067" y="157395"/>
                  </a:lnTo>
                  <a:lnTo>
                    <a:pt x="53777" y="111163"/>
                  </a:lnTo>
                  <a:lnTo>
                    <a:pt x="89975" y="71226"/>
                  </a:lnTo>
                  <a:lnTo>
                    <a:pt x="133268" y="39117"/>
                  </a:lnTo>
                  <a:lnTo>
                    <a:pt x="181993" y="16072"/>
                  </a:lnTo>
                  <a:lnTo>
                    <a:pt x="234278" y="2975"/>
                  </a:lnTo>
                  <a:lnTo>
                    <a:pt x="274622" y="0"/>
                  </a:lnTo>
                  <a:lnTo>
                    <a:pt x="1678158" y="330"/>
                  </a:lnTo>
                  <a:lnTo>
                    <a:pt x="1731474" y="8239"/>
                  </a:lnTo>
                  <a:lnTo>
                    <a:pt x="1782224" y="26398"/>
                  </a:lnTo>
                  <a:lnTo>
                    <a:pt x="1828455" y="54108"/>
                  </a:lnTo>
                  <a:lnTo>
                    <a:pt x="1868394" y="90306"/>
                  </a:lnTo>
                  <a:lnTo>
                    <a:pt x="1900501" y="133599"/>
                  </a:lnTo>
                  <a:lnTo>
                    <a:pt x="1923547" y="182324"/>
                  </a:lnTo>
                  <a:lnTo>
                    <a:pt x="1936645" y="234609"/>
                  </a:lnTo>
                  <a:lnTo>
                    <a:pt x="1939289" y="261462"/>
                  </a:lnTo>
                  <a:lnTo>
                    <a:pt x="1939289" y="288444"/>
                  </a:lnTo>
                  <a:lnTo>
                    <a:pt x="1931380" y="341762"/>
                  </a:lnTo>
                  <a:lnTo>
                    <a:pt x="1913221" y="392511"/>
                  </a:lnTo>
                  <a:lnTo>
                    <a:pt x="1885511" y="438743"/>
                  </a:lnTo>
                  <a:lnTo>
                    <a:pt x="1849313" y="478681"/>
                  </a:lnTo>
                  <a:lnTo>
                    <a:pt x="1806020" y="510789"/>
                  </a:lnTo>
                  <a:lnTo>
                    <a:pt x="1757294" y="533834"/>
                  </a:lnTo>
                  <a:lnTo>
                    <a:pt x="1705010" y="546932"/>
                  </a:lnTo>
                  <a:lnTo>
                    <a:pt x="1664666" y="549907"/>
                  </a:lnTo>
                  <a:close/>
                </a:path>
              </a:pathLst>
            </a:custGeom>
            <a:solidFill>
              <a:srgbClr val="946B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453317" y="955923"/>
            <a:ext cx="145923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190" dirty="0">
                <a:latin typeface="Verdana"/>
                <a:cs typeface="Verdana"/>
              </a:rPr>
              <a:t>KOBIETY</a:t>
            </a:r>
            <a:endParaRPr sz="25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91373" y="945580"/>
            <a:ext cx="1426845" cy="14782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434" dirty="0">
                <a:solidFill>
                  <a:srgbClr val="372928"/>
                </a:solidFill>
                <a:latin typeface="Times New Roman"/>
                <a:cs typeface="Times New Roman"/>
              </a:rPr>
              <a:t>6</a:t>
            </a:r>
            <a:r>
              <a:rPr sz="3600" spc="335" dirty="0">
                <a:solidFill>
                  <a:srgbClr val="372928"/>
                </a:solidFill>
                <a:latin typeface="Times New Roman"/>
                <a:cs typeface="Times New Roman"/>
              </a:rPr>
              <a:t>3</a:t>
            </a:r>
            <a:r>
              <a:rPr sz="3600" spc="295" dirty="0">
                <a:solidFill>
                  <a:srgbClr val="372928"/>
                </a:solidFill>
                <a:latin typeface="Times New Roman"/>
                <a:cs typeface="Times New Roman"/>
              </a:rPr>
              <a:t>,</a:t>
            </a:r>
            <a:r>
              <a:rPr sz="3600" spc="375" dirty="0">
                <a:solidFill>
                  <a:srgbClr val="372928"/>
                </a:solidFill>
                <a:latin typeface="Times New Roman"/>
                <a:cs typeface="Times New Roman"/>
              </a:rPr>
              <a:t>5</a:t>
            </a:r>
            <a:r>
              <a:rPr sz="3600" spc="260" dirty="0">
                <a:solidFill>
                  <a:srgbClr val="372928"/>
                </a:solidFill>
                <a:latin typeface="Times New Roman"/>
                <a:cs typeface="Times New Roman"/>
              </a:rPr>
              <a:t>%</a:t>
            </a:r>
            <a:endParaRPr sz="3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785"/>
              </a:spcBef>
            </a:pPr>
            <a:r>
              <a:rPr sz="3600" spc="335" dirty="0">
                <a:solidFill>
                  <a:srgbClr val="372928"/>
                </a:solidFill>
                <a:latin typeface="Times New Roman"/>
                <a:cs typeface="Times New Roman"/>
              </a:rPr>
              <a:t>3</a:t>
            </a:r>
            <a:r>
              <a:rPr sz="3600" spc="434" dirty="0">
                <a:solidFill>
                  <a:srgbClr val="372928"/>
                </a:solidFill>
                <a:latin typeface="Times New Roman"/>
                <a:cs typeface="Times New Roman"/>
              </a:rPr>
              <a:t>6</a:t>
            </a:r>
            <a:r>
              <a:rPr sz="3600" spc="295" dirty="0">
                <a:solidFill>
                  <a:srgbClr val="372928"/>
                </a:solidFill>
                <a:latin typeface="Times New Roman"/>
                <a:cs typeface="Times New Roman"/>
              </a:rPr>
              <a:t>,</a:t>
            </a:r>
            <a:r>
              <a:rPr sz="3600" spc="375" dirty="0">
                <a:solidFill>
                  <a:srgbClr val="372928"/>
                </a:solidFill>
                <a:latin typeface="Times New Roman"/>
                <a:cs typeface="Times New Roman"/>
              </a:rPr>
              <a:t>5</a:t>
            </a:r>
            <a:r>
              <a:rPr sz="3600" spc="260" dirty="0">
                <a:solidFill>
                  <a:srgbClr val="372928"/>
                </a:solidFill>
                <a:latin typeface="Times New Roman"/>
                <a:cs typeface="Times New Roman"/>
              </a:rPr>
              <a:t>%</a:t>
            </a:r>
            <a:endParaRPr sz="3600" dirty="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696628" y="1882054"/>
            <a:ext cx="3054985" cy="549910"/>
            <a:chOff x="4696628" y="1882054"/>
            <a:chExt cx="3054985" cy="549910"/>
          </a:xfrm>
        </p:grpSpPr>
        <p:sp>
          <p:nvSpPr>
            <p:cNvPr id="10" name="object 10"/>
            <p:cNvSpPr/>
            <p:nvPr/>
          </p:nvSpPr>
          <p:spPr>
            <a:xfrm>
              <a:off x="4696628" y="1882054"/>
              <a:ext cx="3054985" cy="549910"/>
            </a:xfrm>
            <a:custGeom>
              <a:avLst/>
              <a:gdLst/>
              <a:ahLst/>
              <a:cxnLst/>
              <a:rect l="l" t="t" r="r" b="b"/>
              <a:pathLst>
                <a:path w="3054984" h="549910">
                  <a:moveTo>
                    <a:pt x="2779756" y="549907"/>
                  </a:moveTo>
                  <a:lnTo>
                    <a:pt x="261131" y="549577"/>
                  </a:lnTo>
                  <a:lnTo>
                    <a:pt x="207814" y="541667"/>
                  </a:lnTo>
                  <a:lnTo>
                    <a:pt x="157064" y="523508"/>
                  </a:lnTo>
                  <a:lnTo>
                    <a:pt x="110832" y="495799"/>
                  </a:lnTo>
                  <a:lnTo>
                    <a:pt x="70895" y="459601"/>
                  </a:lnTo>
                  <a:lnTo>
                    <a:pt x="38786" y="416307"/>
                  </a:lnTo>
                  <a:lnTo>
                    <a:pt x="15741" y="367582"/>
                  </a:lnTo>
                  <a:lnTo>
                    <a:pt x="2644" y="315297"/>
                  </a:lnTo>
                  <a:lnTo>
                    <a:pt x="0" y="288444"/>
                  </a:lnTo>
                  <a:lnTo>
                    <a:pt x="0" y="261462"/>
                  </a:lnTo>
                  <a:lnTo>
                    <a:pt x="7908" y="208145"/>
                  </a:lnTo>
                  <a:lnTo>
                    <a:pt x="26067" y="157395"/>
                  </a:lnTo>
                  <a:lnTo>
                    <a:pt x="53777" y="111163"/>
                  </a:lnTo>
                  <a:lnTo>
                    <a:pt x="89975" y="71226"/>
                  </a:lnTo>
                  <a:lnTo>
                    <a:pt x="133268" y="39117"/>
                  </a:lnTo>
                  <a:lnTo>
                    <a:pt x="181993" y="16072"/>
                  </a:lnTo>
                  <a:lnTo>
                    <a:pt x="234278" y="2975"/>
                  </a:lnTo>
                  <a:lnTo>
                    <a:pt x="274622" y="0"/>
                  </a:lnTo>
                  <a:lnTo>
                    <a:pt x="2793247" y="330"/>
                  </a:lnTo>
                  <a:lnTo>
                    <a:pt x="2846564" y="8239"/>
                  </a:lnTo>
                  <a:lnTo>
                    <a:pt x="2897314" y="26398"/>
                  </a:lnTo>
                  <a:lnTo>
                    <a:pt x="2943545" y="54108"/>
                  </a:lnTo>
                  <a:lnTo>
                    <a:pt x="2983483" y="90306"/>
                  </a:lnTo>
                  <a:lnTo>
                    <a:pt x="3015591" y="133599"/>
                  </a:lnTo>
                  <a:lnTo>
                    <a:pt x="3038636" y="182324"/>
                  </a:lnTo>
                  <a:lnTo>
                    <a:pt x="3051735" y="234609"/>
                  </a:lnTo>
                  <a:lnTo>
                    <a:pt x="3054379" y="261462"/>
                  </a:lnTo>
                  <a:lnTo>
                    <a:pt x="3054379" y="288444"/>
                  </a:lnTo>
                  <a:lnTo>
                    <a:pt x="3046470" y="341762"/>
                  </a:lnTo>
                  <a:lnTo>
                    <a:pt x="3028310" y="392511"/>
                  </a:lnTo>
                  <a:lnTo>
                    <a:pt x="3000601" y="438743"/>
                  </a:lnTo>
                  <a:lnTo>
                    <a:pt x="2964403" y="478681"/>
                  </a:lnTo>
                  <a:lnTo>
                    <a:pt x="2921109" y="510789"/>
                  </a:lnTo>
                  <a:lnTo>
                    <a:pt x="2872384" y="533834"/>
                  </a:lnTo>
                  <a:lnTo>
                    <a:pt x="2820099" y="546932"/>
                  </a:lnTo>
                  <a:lnTo>
                    <a:pt x="2779756" y="549907"/>
                  </a:lnTo>
                  <a:close/>
                </a:path>
              </a:pathLst>
            </a:custGeom>
            <a:solidFill>
              <a:srgbClr val="FFF4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696628" y="1882054"/>
              <a:ext cx="1114425" cy="549910"/>
            </a:xfrm>
            <a:custGeom>
              <a:avLst/>
              <a:gdLst/>
              <a:ahLst/>
              <a:cxnLst/>
              <a:rect l="l" t="t" r="r" b="b"/>
              <a:pathLst>
                <a:path w="1114425" h="549910">
                  <a:moveTo>
                    <a:pt x="839805" y="549907"/>
                  </a:moveTo>
                  <a:lnTo>
                    <a:pt x="261131" y="549577"/>
                  </a:lnTo>
                  <a:lnTo>
                    <a:pt x="207814" y="541667"/>
                  </a:lnTo>
                  <a:lnTo>
                    <a:pt x="157064" y="523508"/>
                  </a:lnTo>
                  <a:lnTo>
                    <a:pt x="110832" y="495799"/>
                  </a:lnTo>
                  <a:lnTo>
                    <a:pt x="70895" y="459601"/>
                  </a:lnTo>
                  <a:lnTo>
                    <a:pt x="38786" y="416307"/>
                  </a:lnTo>
                  <a:lnTo>
                    <a:pt x="15741" y="367582"/>
                  </a:lnTo>
                  <a:lnTo>
                    <a:pt x="2644" y="315297"/>
                  </a:lnTo>
                  <a:lnTo>
                    <a:pt x="0" y="288444"/>
                  </a:lnTo>
                  <a:lnTo>
                    <a:pt x="0" y="261462"/>
                  </a:lnTo>
                  <a:lnTo>
                    <a:pt x="7908" y="208145"/>
                  </a:lnTo>
                  <a:lnTo>
                    <a:pt x="26067" y="157395"/>
                  </a:lnTo>
                  <a:lnTo>
                    <a:pt x="53777" y="111163"/>
                  </a:lnTo>
                  <a:lnTo>
                    <a:pt x="89975" y="71226"/>
                  </a:lnTo>
                  <a:lnTo>
                    <a:pt x="133268" y="39117"/>
                  </a:lnTo>
                  <a:lnTo>
                    <a:pt x="181993" y="16072"/>
                  </a:lnTo>
                  <a:lnTo>
                    <a:pt x="234278" y="2975"/>
                  </a:lnTo>
                  <a:lnTo>
                    <a:pt x="274622" y="0"/>
                  </a:lnTo>
                  <a:lnTo>
                    <a:pt x="853297" y="330"/>
                  </a:lnTo>
                  <a:lnTo>
                    <a:pt x="906613" y="8239"/>
                  </a:lnTo>
                  <a:lnTo>
                    <a:pt x="957363" y="26398"/>
                  </a:lnTo>
                  <a:lnTo>
                    <a:pt x="1003594" y="54108"/>
                  </a:lnTo>
                  <a:lnTo>
                    <a:pt x="1043532" y="90306"/>
                  </a:lnTo>
                  <a:lnTo>
                    <a:pt x="1075640" y="133599"/>
                  </a:lnTo>
                  <a:lnTo>
                    <a:pt x="1098686" y="182324"/>
                  </a:lnTo>
                  <a:lnTo>
                    <a:pt x="1111784" y="234609"/>
                  </a:lnTo>
                  <a:lnTo>
                    <a:pt x="1114428" y="261462"/>
                  </a:lnTo>
                  <a:lnTo>
                    <a:pt x="1114428" y="288444"/>
                  </a:lnTo>
                  <a:lnTo>
                    <a:pt x="1106519" y="341762"/>
                  </a:lnTo>
                  <a:lnTo>
                    <a:pt x="1088359" y="392511"/>
                  </a:lnTo>
                  <a:lnTo>
                    <a:pt x="1060650" y="438743"/>
                  </a:lnTo>
                  <a:lnTo>
                    <a:pt x="1024452" y="478681"/>
                  </a:lnTo>
                  <a:lnTo>
                    <a:pt x="981158" y="510789"/>
                  </a:lnTo>
                  <a:lnTo>
                    <a:pt x="932433" y="533834"/>
                  </a:lnTo>
                  <a:lnTo>
                    <a:pt x="880149" y="546932"/>
                  </a:lnTo>
                  <a:lnTo>
                    <a:pt x="839805" y="549907"/>
                  </a:lnTo>
                  <a:close/>
                </a:path>
              </a:pathLst>
            </a:custGeom>
            <a:solidFill>
              <a:srgbClr val="946B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550786" y="1942725"/>
            <a:ext cx="190246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350" dirty="0">
                <a:solidFill>
                  <a:srgbClr val="372928"/>
                </a:solidFill>
                <a:latin typeface="Verdana"/>
                <a:cs typeface="Verdana"/>
              </a:rPr>
              <a:t>M</a:t>
            </a:r>
            <a:r>
              <a:rPr sz="2500" b="1" spc="-5" dirty="0">
                <a:solidFill>
                  <a:srgbClr val="372928"/>
                </a:solidFill>
                <a:latin typeface="Verdana"/>
                <a:cs typeface="Verdana"/>
              </a:rPr>
              <a:t>Ę</a:t>
            </a:r>
            <a:r>
              <a:rPr sz="2500" b="1" spc="-95" dirty="0">
                <a:solidFill>
                  <a:srgbClr val="372928"/>
                </a:solidFill>
                <a:latin typeface="Verdana"/>
                <a:cs typeface="Verdana"/>
              </a:rPr>
              <a:t>Ż</a:t>
            </a:r>
            <a:r>
              <a:rPr sz="2500" b="1" spc="-45" dirty="0">
                <a:solidFill>
                  <a:srgbClr val="372928"/>
                </a:solidFill>
                <a:latin typeface="Verdana"/>
                <a:cs typeface="Verdana"/>
              </a:rPr>
              <a:t>C</a:t>
            </a:r>
            <a:r>
              <a:rPr sz="2500" b="1" spc="-95" dirty="0">
                <a:solidFill>
                  <a:srgbClr val="372928"/>
                </a:solidFill>
                <a:latin typeface="Verdana"/>
                <a:cs typeface="Verdana"/>
              </a:rPr>
              <a:t>Z</a:t>
            </a:r>
            <a:r>
              <a:rPr sz="2500" b="1" spc="-55" dirty="0">
                <a:solidFill>
                  <a:srgbClr val="372928"/>
                </a:solidFill>
                <a:latin typeface="Verdana"/>
                <a:cs typeface="Verdana"/>
              </a:rPr>
              <a:t>Y</a:t>
            </a:r>
            <a:r>
              <a:rPr sz="2500" b="1" spc="-95" dirty="0">
                <a:solidFill>
                  <a:srgbClr val="372928"/>
                </a:solidFill>
                <a:latin typeface="Verdana"/>
                <a:cs typeface="Verdana"/>
              </a:rPr>
              <a:t>Ź</a:t>
            </a:r>
            <a:r>
              <a:rPr sz="2500" b="1" spc="-229" dirty="0">
                <a:solidFill>
                  <a:srgbClr val="372928"/>
                </a:solidFill>
                <a:latin typeface="Verdana"/>
                <a:cs typeface="Verdana"/>
              </a:rPr>
              <a:t>N</a:t>
            </a:r>
            <a:r>
              <a:rPr sz="2500" b="1" spc="-710" dirty="0">
                <a:solidFill>
                  <a:srgbClr val="372928"/>
                </a:solidFill>
                <a:latin typeface="Verdana"/>
                <a:cs typeface="Verdana"/>
              </a:rPr>
              <a:t>I</a:t>
            </a:r>
            <a:endParaRPr sz="2500" dirty="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04008" y="3206132"/>
            <a:ext cx="8582660" cy="16510"/>
          </a:xfrm>
          <a:custGeom>
            <a:avLst/>
            <a:gdLst/>
            <a:ahLst/>
            <a:cxnLst/>
            <a:rect l="l" t="t" r="r" b="b"/>
            <a:pathLst>
              <a:path w="8582660" h="16510">
                <a:moveTo>
                  <a:pt x="0" y="16167"/>
                </a:moveTo>
                <a:lnTo>
                  <a:pt x="8582152" y="0"/>
                </a:lnTo>
              </a:path>
            </a:pathLst>
          </a:custGeom>
          <a:ln w="47625">
            <a:solidFill>
              <a:srgbClr val="946B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4672378" y="3374585"/>
            <a:ext cx="2228215" cy="3440429"/>
            <a:chOff x="4672378" y="3374585"/>
            <a:chExt cx="2228215" cy="3440429"/>
          </a:xfrm>
        </p:grpSpPr>
        <p:sp>
          <p:nvSpPr>
            <p:cNvPr id="15" name="object 15"/>
            <p:cNvSpPr/>
            <p:nvPr/>
          </p:nvSpPr>
          <p:spPr>
            <a:xfrm>
              <a:off x="4672368" y="3374592"/>
              <a:ext cx="2228215" cy="3440429"/>
            </a:xfrm>
            <a:custGeom>
              <a:avLst/>
              <a:gdLst/>
              <a:ahLst/>
              <a:cxnLst/>
              <a:rect l="l" t="t" r="r" b="b"/>
              <a:pathLst>
                <a:path w="2228215" h="3440429">
                  <a:moveTo>
                    <a:pt x="5981" y="0"/>
                  </a:moveTo>
                  <a:lnTo>
                    <a:pt x="0" y="0"/>
                  </a:lnTo>
                  <a:lnTo>
                    <a:pt x="0" y="3440061"/>
                  </a:lnTo>
                  <a:lnTo>
                    <a:pt x="5981" y="3440061"/>
                  </a:lnTo>
                  <a:lnTo>
                    <a:pt x="5981" y="0"/>
                  </a:lnTo>
                  <a:close/>
                </a:path>
                <a:path w="2228215" h="3440429">
                  <a:moveTo>
                    <a:pt x="746569" y="0"/>
                  </a:moveTo>
                  <a:lnTo>
                    <a:pt x="740587" y="0"/>
                  </a:lnTo>
                  <a:lnTo>
                    <a:pt x="740587" y="3440061"/>
                  </a:lnTo>
                  <a:lnTo>
                    <a:pt x="746569" y="3440061"/>
                  </a:lnTo>
                  <a:lnTo>
                    <a:pt x="746569" y="0"/>
                  </a:lnTo>
                  <a:close/>
                </a:path>
                <a:path w="2228215" h="3440429">
                  <a:moveTo>
                    <a:pt x="1487157" y="0"/>
                  </a:moveTo>
                  <a:lnTo>
                    <a:pt x="1481175" y="0"/>
                  </a:lnTo>
                  <a:lnTo>
                    <a:pt x="1481175" y="3440061"/>
                  </a:lnTo>
                  <a:lnTo>
                    <a:pt x="1487157" y="3440061"/>
                  </a:lnTo>
                  <a:lnTo>
                    <a:pt x="1487157" y="0"/>
                  </a:lnTo>
                  <a:close/>
                </a:path>
                <a:path w="2228215" h="3440429">
                  <a:moveTo>
                    <a:pt x="2227745" y="0"/>
                  </a:moveTo>
                  <a:lnTo>
                    <a:pt x="2221776" y="0"/>
                  </a:lnTo>
                  <a:lnTo>
                    <a:pt x="2221776" y="3440061"/>
                  </a:lnTo>
                  <a:lnTo>
                    <a:pt x="2227745" y="3440061"/>
                  </a:lnTo>
                  <a:lnTo>
                    <a:pt x="2227745" y="0"/>
                  </a:lnTo>
                  <a:close/>
                </a:path>
              </a:pathLst>
            </a:custGeom>
            <a:solidFill>
              <a:srgbClr val="372928">
                <a:alpha val="2470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675352" y="3374605"/>
              <a:ext cx="2221865" cy="3440429"/>
            </a:xfrm>
            <a:custGeom>
              <a:avLst/>
              <a:gdLst/>
              <a:ahLst/>
              <a:cxnLst/>
              <a:rect l="l" t="t" r="r" b="b"/>
              <a:pathLst>
                <a:path w="2221865" h="3440429">
                  <a:moveTo>
                    <a:pt x="14833" y="2833713"/>
                  </a:moveTo>
                  <a:lnTo>
                    <a:pt x="1968" y="2820847"/>
                  </a:lnTo>
                  <a:lnTo>
                    <a:pt x="0" y="2820847"/>
                  </a:lnTo>
                  <a:lnTo>
                    <a:pt x="0" y="3440061"/>
                  </a:lnTo>
                  <a:lnTo>
                    <a:pt x="1968" y="3440061"/>
                  </a:lnTo>
                  <a:lnTo>
                    <a:pt x="14833" y="3427196"/>
                  </a:lnTo>
                  <a:lnTo>
                    <a:pt x="14833" y="2833713"/>
                  </a:lnTo>
                  <a:close/>
                </a:path>
                <a:path w="2221865" h="3440429">
                  <a:moveTo>
                    <a:pt x="53340" y="1453388"/>
                  </a:moveTo>
                  <a:lnTo>
                    <a:pt x="34188" y="1420291"/>
                  </a:lnTo>
                  <a:lnTo>
                    <a:pt x="10363" y="1410423"/>
                  </a:lnTo>
                  <a:lnTo>
                    <a:pt x="0" y="1410423"/>
                  </a:lnTo>
                  <a:lnTo>
                    <a:pt x="0" y="2029637"/>
                  </a:lnTo>
                  <a:lnTo>
                    <a:pt x="10363" y="2029637"/>
                  </a:lnTo>
                  <a:lnTo>
                    <a:pt x="43484" y="2010486"/>
                  </a:lnTo>
                  <a:lnTo>
                    <a:pt x="53340" y="1986661"/>
                  </a:lnTo>
                  <a:lnTo>
                    <a:pt x="53340" y="1453388"/>
                  </a:lnTo>
                  <a:close/>
                </a:path>
                <a:path w="2221865" h="3440429">
                  <a:moveTo>
                    <a:pt x="68160" y="2158606"/>
                  </a:moveTo>
                  <a:lnTo>
                    <a:pt x="48996" y="2125497"/>
                  </a:lnTo>
                  <a:lnTo>
                    <a:pt x="25184" y="2115642"/>
                  </a:lnTo>
                  <a:lnTo>
                    <a:pt x="0" y="2115642"/>
                  </a:lnTo>
                  <a:lnTo>
                    <a:pt x="0" y="2734843"/>
                  </a:lnTo>
                  <a:lnTo>
                    <a:pt x="25184" y="2734843"/>
                  </a:lnTo>
                  <a:lnTo>
                    <a:pt x="58293" y="2715691"/>
                  </a:lnTo>
                  <a:lnTo>
                    <a:pt x="68160" y="2691879"/>
                  </a:lnTo>
                  <a:lnTo>
                    <a:pt x="68160" y="2158606"/>
                  </a:lnTo>
                  <a:close/>
                </a:path>
                <a:path w="2221865" h="3440429">
                  <a:moveTo>
                    <a:pt x="198501" y="748169"/>
                  </a:moveTo>
                  <a:lnTo>
                    <a:pt x="179336" y="715073"/>
                  </a:lnTo>
                  <a:lnTo>
                    <a:pt x="155524" y="705205"/>
                  </a:lnTo>
                  <a:lnTo>
                    <a:pt x="0" y="705205"/>
                  </a:lnTo>
                  <a:lnTo>
                    <a:pt x="0" y="1324419"/>
                  </a:lnTo>
                  <a:lnTo>
                    <a:pt x="155524" y="1324419"/>
                  </a:lnTo>
                  <a:lnTo>
                    <a:pt x="188633" y="1305267"/>
                  </a:lnTo>
                  <a:lnTo>
                    <a:pt x="198501" y="1281455"/>
                  </a:lnTo>
                  <a:lnTo>
                    <a:pt x="198501" y="748169"/>
                  </a:lnTo>
                  <a:close/>
                </a:path>
                <a:path w="2221865" h="3440429">
                  <a:moveTo>
                    <a:pt x="2221788" y="42964"/>
                  </a:moveTo>
                  <a:lnTo>
                    <a:pt x="2202624" y="9855"/>
                  </a:lnTo>
                  <a:lnTo>
                    <a:pt x="2178812" y="0"/>
                  </a:lnTo>
                  <a:lnTo>
                    <a:pt x="0" y="0"/>
                  </a:lnTo>
                  <a:lnTo>
                    <a:pt x="0" y="619201"/>
                  </a:lnTo>
                  <a:lnTo>
                    <a:pt x="2178812" y="619201"/>
                  </a:lnTo>
                  <a:lnTo>
                    <a:pt x="2211921" y="600049"/>
                  </a:lnTo>
                  <a:lnTo>
                    <a:pt x="2221788" y="576237"/>
                  </a:lnTo>
                  <a:lnTo>
                    <a:pt x="2221788" y="42964"/>
                  </a:lnTo>
                  <a:close/>
                </a:path>
              </a:pathLst>
            </a:custGeom>
            <a:solidFill>
              <a:srgbClr val="946B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603434" y="6875424"/>
            <a:ext cx="144145" cy="2254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00" spc="280" dirty="0">
                <a:solidFill>
                  <a:srgbClr val="372928"/>
                </a:solidFill>
                <a:latin typeface="Times New Roman"/>
                <a:cs typeface="Times New Roman"/>
              </a:rPr>
              <a:t>0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44949" y="6875424"/>
            <a:ext cx="342265" cy="2254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00" spc="110" dirty="0">
                <a:solidFill>
                  <a:srgbClr val="372928"/>
                </a:solidFill>
                <a:latin typeface="Times New Roman"/>
                <a:cs typeface="Times New Roman"/>
              </a:rPr>
              <a:t>2</a:t>
            </a:r>
            <a:r>
              <a:rPr sz="1300" spc="135" dirty="0">
                <a:solidFill>
                  <a:srgbClr val="372928"/>
                </a:solidFill>
                <a:latin typeface="Times New Roman"/>
                <a:cs typeface="Times New Roman"/>
              </a:rPr>
              <a:t>5</a:t>
            </a:r>
            <a:r>
              <a:rPr sz="1300" spc="280" dirty="0">
                <a:solidFill>
                  <a:srgbClr val="372928"/>
                </a:solidFill>
                <a:latin typeface="Times New Roman"/>
                <a:cs typeface="Times New Roman"/>
              </a:rPr>
              <a:t>0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974791" y="6875424"/>
            <a:ext cx="363220" cy="2254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00" spc="135" dirty="0">
                <a:solidFill>
                  <a:srgbClr val="372928"/>
                </a:solidFill>
                <a:latin typeface="Times New Roman"/>
                <a:cs typeface="Times New Roman"/>
              </a:rPr>
              <a:t>5</a:t>
            </a:r>
            <a:r>
              <a:rPr sz="1300" spc="275" dirty="0">
                <a:solidFill>
                  <a:srgbClr val="372928"/>
                </a:solidFill>
                <a:latin typeface="Times New Roman"/>
                <a:cs typeface="Times New Roman"/>
              </a:rPr>
              <a:t>0</a:t>
            </a:r>
            <a:r>
              <a:rPr sz="1300" spc="280" dirty="0">
                <a:solidFill>
                  <a:srgbClr val="372928"/>
                </a:solidFill>
                <a:latin typeface="Times New Roman"/>
                <a:cs typeface="Times New Roman"/>
              </a:rPr>
              <a:t>0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727738" y="6875424"/>
            <a:ext cx="338455" cy="2254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00" spc="80" dirty="0">
                <a:solidFill>
                  <a:srgbClr val="372928"/>
                </a:solidFill>
                <a:latin typeface="Times New Roman"/>
                <a:cs typeface="Times New Roman"/>
              </a:rPr>
              <a:t>7</a:t>
            </a:r>
            <a:r>
              <a:rPr sz="1300" spc="135" dirty="0">
                <a:solidFill>
                  <a:srgbClr val="372928"/>
                </a:solidFill>
                <a:latin typeface="Times New Roman"/>
                <a:cs typeface="Times New Roman"/>
              </a:rPr>
              <a:t>5</a:t>
            </a:r>
            <a:r>
              <a:rPr sz="1300" spc="280" dirty="0">
                <a:solidFill>
                  <a:srgbClr val="372928"/>
                </a:solidFill>
                <a:latin typeface="Times New Roman"/>
                <a:cs typeface="Times New Roman"/>
              </a:rPr>
              <a:t>0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037044" y="3561851"/>
            <a:ext cx="1512570" cy="2254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00" spc="145" dirty="0">
                <a:solidFill>
                  <a:srgbClr val="372928"/>
                </a:solidFill>
                <a:latin typeface="Times New Roman"/>
                <a:cs typeface="Times New Roman"/>
              </a:rPr>
              <a:t>student/doktorant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-23956" y="4267098"/>
            <a:ext cx="4573905" cy="2254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00" spc="95" dirty="0">
                <a:solidFill>
                  <a:srgbClr val="372928"/>
                </a:solidFill>
                <a:latin typeface="Times New Roman"/>
                <a:cs typeface="Times New Roman"/>
              </a:rPr>
              <a:t>auczyciel </a:t>
            </a:r>
            <a:r>
              <a:rPr sz="1300" spc="130" dirty="0">
                <a:solidFill>
                  <a:srgbClr val="372928"/>
                </a:solidFill>
                <a:latin typeface="Times New Roman"/>
                <a:cs typeface="Times New Roman"/>
              </a:rPr>
              <a:t>akademicki </a:t>
            </a:r>
            <a:r>
              <a:rPr sz="1300" spc="114" dirty="0">
                <a:solidFill>
                  <a:srgbClr val="372928"/>
                </a:solidFill>
                <a:latin typeface="Times New Roman"/>
                <a:cs typeface="Times New Roman"/>
              </a:rPr>
              <a:t>niepełniący </a:t>
            </a:r>
            <a:r>
              <a:rPr sz="1300" spc="95" dirty="0">
                <a:solidFill>
                  <a:srgbClr val="372928"/>
                </a:solidFill>
                <a:latin typeface="Times New Roman"/>
                <a:cs typeface="Times New Roman"/>
              </a:rPr>
              <a:t>funkcji</a:t>
            </a:r>
            <a:r>
              <a:rPr sz="1300" spc="105" dirty="0">
                <a:solidFill>
                  <a:srgbClr val="372928"/>
                </a:solidFill>
                <a:latin typeface="Times New Roman"/>
                <a:cs typeface="Times New Roman"/>
              </a:rPr>
              <a:t> </a:t>
            </a:r>
            <a:r>
              <a:rPr sz="1300" spc="110" dirty="0">
                <a:solidFill>
                  <a:srgbClr val="372928"/>
                </a:solidFill>
                <a:latin typeface="Times New Roman"/>
                <a:cs typeface="Times New Roman"/>
              </a:rPr>
              <a:t>kierowniczych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77316" y="4972314"/>
            <a:ext cx="4272280" cy="2254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00" spc="100" dirty="0">
                <a:solidFill>
                  <a:srgbClr val="372928"/>
                </a:solidFill>
                <a:latin typeface="Times New Roman"/>
                <a:cs typeface="Times New Roman"/>
              </a:rPr>
              <a:t>nauczyciel </a:t>
            </a:r>
            <a:r>
              <a:rPr sz="1300" spc="130" dirty="0">
                <a:solidFill>
                  <a:srgbClr val="372928"/>
                </a:solidFill>
                <a:latin typeface="Times New Roman"/>
                <a:cs typeface="Times New Roman"/>
              </a:rPr>
              <a:t>akademicki </a:t>
            </a:r>
            <a:r>
              <a:rPr sz="1300" spc="110" dirty="0">
                <a:solidFill>
                  <a:srgbClr val="372928"/>
                </a:solidFill>
                <a:latin typeface="Times New Roman"/>
                <a:cs typeface="Times New Roman"/>
              </a:rPr>
              <a:t>pełniący </a:t>
            </a:r>
            <a:r>
              <a:rPr sz="1300" spc="105" dirty="0">
                <a:solidFill>
                  <a:srgbClr val="372928"/>
                </a:solidFill>
                <a:latin typeface="Times New Roman"/>
                <a:cs typeface="Times New Roman"/>
              </a:rPr>
              <a:t>funkcje</a:t>
            </a:r>
            <a:r>
              <a:rPr sz="1300" spc="155" dirty="0">
                <a:solidFill>
                  <a:srgbClr val="372928"/>
                </a:solidFill>
                <a:latin typeface="Times New Roman"/>
                <a:cs typeface="Times New Roman"/>
              </a:rPr>
              <a:t> </a:t>
            </a:r>
            <a:r>
              <a:rPr sz="1300" spc="110" dirty="0">
                <a:solidFill>
                  <a:srgbClr val="372928"/>
                </a:solidFill>
                <a:latin typeface="Times New Roman"/>
                <a:cs typeface="Times New Roman"/>
              </a:rPr>
              <a:t>kierownicze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-50325" y="5677560"/>
            <a:ext cx="4599940" cy="2254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00" spc="125" dirty="0">
                <a:solidFill>
                  <a:srgbClr val="372928"/>
                </a:solidFill>
                <a:latin typeface="Times New Roman"/>
                <a:cs typeface="Times New Roman"/>
              </a:rPr>
              <a:t>wnik </a:t>
            </a:r>
            <a:r>
              <a:rPr sz="1300" spc="120" dirty="0">
                <a:solidFill>
                  <a:srgbClr val="372928"/>
                </a:solidFill>
                <a:latin typeface="Times New Roman"/>
                <a:cs typeface="Times New Roman"/>
              </a:rPr>
              <a:t>administracyjny </a:t>
            </a:r>
            <a:r>
              <a:rPr sz="1300" spc="114" dirty="0">
                <a:solidFill>
                  <a:srgbClr val="372928"/>
                </a:solidFill>
                <a:latin typeface="Times New Roman"/>
                <a:cs typeface="Times New Roman"/>
              </a:rPr>
              <a:t>niepełniący </a:t>
            </a:r>
            <a:r>
              <a:rPr sz="1300" spc="95" dirty="0">
                <a:solidFill>
                  <a:srgbClr val="372928"/>
                </a:solidFill>
                <a:latin typeface="Times New Roman"/>
                <a:cs typeface="Times New Roman"/>
              </a:rPr>
              <a:t>funkcji</a:t>
            </a:r>
            <a:r>
              <a:rPr sz="1300" spc="70" dirty="0">
                <a:solidFill>
                  <a:srgbClr val="372928"/>
                </a:solidFill>
                <a:latin typeface="Times New Roman"/>
                <a:cs typeface="Times New Roman"/>
              </a:rPr>
              <a:t> </a:t>
            </a:r>
            <a:r>
              <a:rPr sz="1300" spc="110" dirty="0">
                <a:solidFill>
                  <a:srgbClr val="372928"/>
                </a:solidFill>
                <a:latin typeface="Times New Roman"/>
                <a:cs typeface="Times New Roman"/>
              </a:rPr>
              <a:t>kierowniczych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778" y="6382776"/>
            <a:ext cx="4542790" cy="2254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00" spc="125" dirty="0">
                <a:solidFill>
                  <a:srgbClr val="372928"/>
                </a:solidFill>
                <a:latin typeface="Times New Roman"/>
                <a:cs typeface="Times New Roman"/>
              </a:rPr>
              <a:t>racownik </a:t>
            </a:r>
            <a:r>
              <a:rPr sz="1300" spc="120" dirty="0">
                <a:solidFill>
                  <a:srgbClr val="372928"/>
                </a:solidFill>
                <a:latin typeface="Times New Roman"/>
                <a:cs typeface="Times New Roman"/>
              </a:rPr>
              <a:t>administracyjny </a:t>
            </a:r>
            <a:r>
              <a:rPr sz="1300" spc="110" dirty="0">
                <a:solidFill>
                  <a:srgbClr val="372928"/>
                </a:solidFill>
                <a:latin typeface="Times New Roman"/>
                <a:cs typeface="Times New Roman"/>
              </a:rPr>
              <a:t>pełniący </a:t>
            </a:r>
            <a:r>
              <a:rPr sz="1300" spc="105" dirty="0">
                <a:solidFill>
                  <a:srgbClr val="372928"/>
                </a:solidFill>
                <a:latin typeface="Times New Roman"/>
                <a:cs typeface="Times New Roman"/>
              </a:rPr>
              <a:t>funkcje</a:t>
            </a:r>
            <a:r>
              <a:rPr sz="1300" spc="100" dirty="0">
                <a:solidFill>
                  <a:srgbClr val="372928"/>
                </a:solidFill>
                <a:latin typeface="Times New Roman"/>
                <a:cs typeface="Times New Roman"/>
              </a:rPr>
              <a:t> </a:t>
            </a:r>
            <a:r>
              <a:rPr sz="1300" spc="110" dirty="0">
                <a:solidFill>
                  <a:srgbClr val="372928"/>
                </a:solidFill>
                <a:latin typeface="Times New Roman"/>
                <a:cs typeface="Times New Roman"/>
              </a:rPr>
              <a:t>kierownicze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114206" y="3474802"/>
            <a:ext cx="63944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250" dirty="0">
                <a:solidFill>
                  <a:srgbClr val="201613"/>
                </a:solidFill>
                <a:latin typeface="Verdana"/>
                <a:cs typeface="Verdana"/>
              </a:rPr>
              <a:t>74</a:t>
            </a:r>
            <a:r>
              <a:rPr sz="2200" b="1" spc="-570" dirty="0">
                <a:solidFill>
                  <a:srgbClr val="201613"/>
                </a:solidFill>
                <a:latin typeface="Verdana"/>
                <a:cs typeface="Verdana"/>
              </a:rPr>
              <a:t> </a:t>
            </a:r>
            <a:r>
              <a:rPr sz="2200" b="1" spc="-215" dirty="0">
                <a:solidFill>
                  <a:srgbClr val="201613"/>
                </a:solidFill>
                <a:latin typeface="Verdana"/>
                <a:cs typeface="Verdana"/>
              </a:rPr>
              <a:t>,</a:t>
            </a:r>
            <a:r>
              <a:rPr sz="2200" b="1" spc="-570" dirty="0">
                <a:solidFill>
                  <a:srgbClr val="201613"/>
                </a:solidFill>
                <a:latin typeface="Verdana"/>
                <a:cs typeface="Verdana"/>
              </a:rPr>
              <a:t> </a:t>
            </a:r>
            <a:r>
              <a:rPr sz="2200" b="1" spc="-400" dirty="0">
                <a:solidFill>
                  <a:srgbClr val="201613"/>
                </a:solidFill>
                <a:latin typeface="Verdana"/>
                <a:cs typeface="Verdana"/>
              </a:rPr>
              <a:t>9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020005" y="4282461"/>
            <a:ext cx="45593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385" dirty="0">
                <a:solidFill>
                  <a:srgbClr val="372928"/>
                </a:solidFill>
                <a:latin typeface="Verdana"/>
                <a:cs typeface="Verdana"/>
              </a:rPr>
              <a:t>6</a:t>
            </a:r>
            <a:r>
              <a:rPr sz="2200" b="1" spc="-575" dirty="0">
                <a:solidFill>
                  <a:srgbClr val="372928"/>
                </a:solidFill>
                <a:latin typeface="Verdana"/>
                <a:cs typeface="Verdana"/>
              </a:rPr>
              <a:t> </a:t>
            </a:r>
            <a:r>
              <a:rPr sz="2200" b="1" spc="-215" dirty="0">
                <a:solidFill>
                  <a:srgbClr val="372928"/>
                </a:solidFill>
                <a:latin typeface="Verdana"/>
                <a:cs typeface="Verdana"/>
              </a:rPr>
              <a:t>,</a:t>
            </a:r>
            <a:r>
              <a:rPr sz="2200" b="1" spc="-570" dirty="0">
                <a:solidFill>
                  <a:srgbClr val="372928"/>
                </a:solidFill>
                <a:latin typeface="Verdana"/>
                <a:cs typeface="Verdana"/>
              </a:rPr>
              <a:t> </a:t>
            </a:r>
            <a:r>
              <a:rPr sz="2200" b="1" spc="-385" dirty="0">
                <a:solidFill>
                  <a:srgbClr val="372928"/>
                </a:solidFill>
                <a:latin typeface="Verdana"/>
                <a:cs typeface="Verdana"/>
              </a:rPr>
              <a:t>6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053350" y="5053239"/>
            <a:ext cx="38862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819" dirty="0">
                <a:solidFill>
                  <a:srgbClr val="372928"/>
                </a:solidFill>
                <a:latin typeface="Verdana"/>
                <a:cs typeface="Verdana"/>
              </a:rPr>
              <a:t>1</a:t>
            </a:r>
            <a:r>
              <a:rPr sz="2200" b="1" spc="-575" dirty="0">
                <a:solidFill>
                  <a:srgbClr val="372928"/>
                </a:solidFill>
                <a:latin typeface="Verdana"/>
                <a:cs typeface="Verdana"/>
              </a:rPr>
              <a:t> </a:t>
            </a:r>
            <a:r>
              <a:rPr sz="2200" b="1" spc="-215" dirty="0">
                <a:solidFill>
                  <a:srgbClr val="372928"/>
                </a:solidFill>
                <a:latin typeface="Verdana"/>
                <a:cs typeface="Verdana"/>
              </a:rPr>
              <a:t>,</a:t>
            </a:r>
            <a:r>
              <a:rPr sz="2200" b="1" spc="-570" dirty="0">
                <a:solidFill>
                  <a:srgbClr val="372928"/>
                </a:solidFill>
                <a:latin typeface="Verdana"/>
                <a:cs typeface="Verdana"/>
              </a:rPr>
              <a:t> </a:t>
            </a:r>
            <a:r>
              <a:rPr sz="2200" b="1" spc="-475" dirty="0">
                <a:solidFill>
                  <a:srgbClr val="372928"/>
                </a:solidFill>
                <a:latin typeface="Verdana"/>
                <a:cs typeface="Verdana"/>
              </a:rPr>
              <a:t>7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013604" y="5741020"/>
            <a:ext cx="46863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335" dirty="0">
                <a:solidFill>
                  <a:srgbClr val="372928"/>
                </a:solidFill>
                <a:latin typeface="Verdana"/>
                <a:cs typeface="Verdana"/>
              </a:rPr>
              <a:t>2</a:t>
            </a:r>
            <a:r>
              <a:rPr sz="2200" b="1" spc="-575" dirty="0">
                <a:solidFill>
                  <a:srgbClr val="372928"/>
                </a:solidFill>
                <a:latin typeface="Verdana"/>
                <a:cs typeface="Verdana"/>
              </a:rPr>
              <a:t> </a:t>
            </a:r>
            <a:r>
              <a:rPr sz="2200" b="1" spc="-215" dirty="0">
                <a:solidFill>
                  <a:srgbClr val="372928"/>
                </a:solidFill>
                <a:latin typeface="Verdana"/>
                <a:cs typeface="Verdana"/>
              </a:rPr>
              <a:t>,</a:t>
            </a:r>
            <a:r>
              <a:rPr sz="2200" b="1" spc="-570" dirty="0">
                <a:solidFill>
                  <a:srgbClr val="372928"/>
                </a:solidFill>
                <a:latin typeface="Verdana"/>
                <a:cs typeface="Verdana"/>
              </a:rPr>
              <a:t> </a:t>
            </a:r>
            <a:r>
              <a:rPr sz="2200" b="1" spc="-335" dirty="0">
                <a:solidFill>
                  <a:srgbClr val="372928"/>
                </a:solidFill>
                <a:latin typeface="Verdana"/>
                <a:cs typeface="Verdana"/>
              </a:rPr>
              <a:t>2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005923" y="6400882"/>
            <a:ext cx="48387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315" dirty="0">
                <a:solidFill>
                  <a:srgbClr val="372928"/>
                </a:solidFill>
                <a:latin typeface="Verdana"/>
                <a:cs typeface="Verdana"/>
              </a:rPr>
              <a:t>0</a:t>
            </a:r>
            <a:r>
              <a:rPr sz="2200" b="1" spc="-575" dirty="0">
                <a:solidFill>
                  <a:srgbClr val="372928"/>
                </a:solidFill>
                <a:latin typeface="Verdana"/>
                <a:cs typeface="Verdana"/>
              </a:rPr>
              <a:t> </a:t>
            </a:r>
            <a:r>
              <a:rPr sz="2200" b="1" spc="-215" dirty="0">
                <a:solidFill>
                  <a:srgbClr val="372928"/>
                </a:solidFill>
                <a:latin typeface="Verdana"/>
                <a:cs typeface="Verdana"/>
              </a:rPr>
              <a:t>,</a:t>
            </a:r>
            <a:r>
              <a:rPr sz="2200" b="1" spc="-570" dirty="0">
                <a:solidFill>
                  <a:srgbClr val="372928"/>
                </a:solidFill>
                <a:latin typeface="Verdana"/>
                <a:cs typeface="Verdana"/>
              </a:rPr>
              <a:t> </a:t>
            </a:r>
            <a:r>
              <a:rPr sz="2200" b="1" spc="-235" dirty="0">
                <a:solidFill>
                  <a:srgbClr val="372928"/>
                </a:solidFill>
                <a:latin typeface="Verdana"/>
                <a:cs typeface="Verdana"/>
              </a:rPr>
              <a:t>4</a:t>
            </a:r>
            <a:endParaRPr sz="2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7164" y="2741400"/>
            <a:ext cx="9133205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100" spc="100" dirty="0"/>
              <a:t>DOŚWIADCZ</a:t>
            </a:r>
            <a:r>
              <a:rPr lang="pl-PL" sz="4100" spc="100" dirty="0"/>
              <a:t>E</a:t>
            </a:r>
            <a:r>
              <a:rPr sz="4100" spc="100" dirty="0"/>
              <a:t>NIE</a:t>
            </a:r>
            <a:r>
              <a:rPr sz="4100" spc="120" dirty="0"/>
              <a:t> </a:t>
            </a:r>
            <a:r>
              <a:rPr sz="4100" spc="95" dirty="0"/>
              <a:t>DYSKRYMINACJI</a:t>
            </a:r>
            <a:endParaRPr sz="4100" dirty="0"/>
          </a:p>
        </p:txBody>
      </p:sp>
      <p:sp>
        <p:nvSpPr>
          <p:cNvPr id="3" name="object 3"/>
          <p:cNvSpPr/>
          <p:nvPr/>
        </p:nvSpPr>
        <p:spPr>
          <a:xfrm>
            <a:off x="0" y="5"/>
            <a:ext cx="125730" cy="7315200"/>
          </a:xfrm>
          <a:custGeom>
            <a:avLst/>
            <a:gdLst/>
            <a:ahLst/>
            <a:cxnLst/>
            <a:rect l="l" t="t" r="r" b="b"/>
            <a:pathLst>
              <a:path w="125730" h="7315200">
                <a:moveTo>
                  <a:pt x="0" y="7315194"/>
                </a:moveTo>
                <a:lnTo>
                  <a:pt x="0" y="0"/>
                </a:lnTo>
                <a:lnTo>
                  <a:pt x="125129" y="0"/>
                </a:lnTo>
                <a:lnTo>
                  <a:pt x="125129" y="7315194"/>
                </a:lnTo>
                <a:lnTo>
                  <a:pt x="0" y="7315194"/>
                </a:lnTo>
                <a:close/>
              </a:path>
            </a:pathLst>
          </a:custGeom>
          <a:solidFill>
            <a:srgbClr val="946B0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8065424" y="731525"/>
            <a:ext cx="952500" cy="952500"/>
            <a:chOff x="8065424" y="731525"/>
            <a:chExt cx="952500" cy="952500"/>
          </a:xfrm>
        </p:grpSpPr>
        <p:sp>
          <p:nvSpPr>
            <p:cNvPr id="5" name="object 5"/>
            <p:cNvSpPr/>
            <p:nvPr/>
          </p:nvSpPr>
          <p:spPr>
            <a:xfrm>
              <a:off x="8065424" y="731525"/>
              <a:ext cx="952500" cy="952500"/>
            </a:xfrm>
            <a:custGeom>
              <a:avLst/>
              <a:gdLst/>
              <a:ahLst/>
              <a:cxnLst/>
              <a:rect l="l" t="t" r="r" b="b"/>
              <a:pathLst>
                <a:path w="952500" h="952500">
                  <a:moveTo>
                    <a:pt x="476250" y="952500"/>
                  </a:moveTo>
                  <a:lnTo>
                    <a:pt x="429569" y="950207"/>
                  </a:lnTo>
                  <a:lnTo>
                    <a:pt x="383338" y="943350"/>
                  </a:lnTo>
                  <a:lnTo>
                    <a:pt x="338001" y="931992"/>
                  </a:lnTo>
                  <a:lnTo>
                    <a:pt x="293996" y="916247"/>
                  </a:lnTo>
                  <a:lnTo>
                    <a:pt x="251746" y="896266"/>
                  </a:lnTo>
                  <a:lnTo>
                    <a:pt x="211659" y="872237"/>
                  </a:lnTo>
                  <a:lnTo>
                    <a:pt x="174121" y="844396"/>
                  </a:lnTo>
                  <a:lnTo>
                    <a:pt x="139490" y="813010"/>
                  </a:lnTo>
                  <a:lnTo>
                    <a:pt x="108103" y="778379"/>
                  </a:lnTo>
                  <a:lnTo>
                    <a:pt x="80263" y="740841"/>
                  </a:lnTo>
                  <a:lnTo>
                    <a:pt x="56234" y="700753"/>
                  </a:lnTo>
                  <a:lnTo>
                    <a:pt x="36251" y="658504"/>
                  </a:lnTo>
                  <a:lnTo>
                    <a:pt x="20507" y="614498"/>
                  </a:lnTo>
                  <a:lnTo>
                    <a:pt x="9150" y="569162"/>
                  </a:lnTo>
                  <a:lnTo>
                    <a:pt x="2293" y="522931"/>
                  </a:lnTo>
                  <a:lnTo>
                    <a:pt x="0" y="476250"/>
                  </a:lnTo>
                  <a:lnTo>
                    <a:pt x="143" y="464558"/>
                  </a:lnTo>
                  <a:lnTo>
                    <a:pt x="3581" y="417948"/>
                  </a:lnTo>
                  <a:lnTo>
                    <a:pt x="11572" y="371899"/>
                  </a:lnTo>
                  <a:lnTo>
                    <a:pt x="24038" y="326855"/>
                  </a:lnTo>
                  <a:lnTo>
                    <a:pt x="40858" y="283250"/>
                  </a:lnTo>
                  <a:lnTo>
                    <a:pt x="61872" y="241503"/>
                  </a:lnTo>
                  <a:lnTo>
                    <a:pt x="86877" y="202018"/>
                  </a:lnTo>
                  <a:lnTo>
                    <a:pt x="115631" y="165173"/>
                  </a:lnTo>
                  <a:lnTo>
                    <a:pt x="147858" y="131324"/>
                  </a:lnTo>
                  <a:lnTo>
                    <a:pt x="183249" y="100797"/>
                  </a:lnTo>
                  <a:lnTo>
                    <a:pt x="221459" y="73886"/>
                  </a:lnTo>
                  <a:lnTo>
                    <a:pt x="262125" y="50850"/>
                  </a:lnTo>
                  <a:lnTo>
                    <a:pt x="304852" y="31910"/>
                  </a:lnTo>
                  <a:lnTo>
                    <a:pt x="349231" y="17250"/>
                  </a:lnTo>
                  <a:lnTo>
                    <a:pt x="394833" y="7010"/>
                  </a:lnTo>
                  <a:lnTo>
                    <a:pt x="441218" y="1289"/>
                  </a:lnTo>
                  <a:lnTo>
                    <a:pt x="476250" y="0"/>
                  </a:lnTo>
                  <a:lnTo>
                    <a:pt x="487941" y="143"/>
                  </a:lnTo>
                  <a:lnTo>
                    <a:pt x="534552" y="3581"/>
                  </a:lnTo>
                  <a:lnTo>
                    <a:pt x="580600" y="11572"/>
                  </a:lnTo>
                  <a:lnTo>
                    <a:pt x="625645" y="24038"/>
                  </a:lnTo>
                  <a:lnTo>
                    <a:pt x="669249" y="40858"/>
                  </a:lnTo>
                  <a:lnTo>
                    <a:pt x="710997" y="61872"/>
                  </a:lnTo>
                  <a:lnTo>
                    <a:pt x="750482" y="86877"/>
                  </a:lnTo>
                  <a:lnTo>
                    <a:pt x="787326" y="115631"/>
                  </a:lnTo>
                  <a:lnTo>
                    <a:pt x="821175" y="147858"/>
                  </a:lnTo>
                  <a:lnTo>
                    <a:pt x="851702" y="183249"/>
                  </a:lnTo>
                  <a:lnTo>
                    <a:pt x="878613" y="221459"/>
                  </a:lnTo>
                  <a:lnTo>
                    <a:pt x="901650" y="262125"/>
                  </a:lnTo>
                  <a:lnTo>
                    <a:pt x="920589" y="304852"/>
                  </a:lnTo>
                  <a:lnTo>
                    <a:pt x="935249" y="349231"/>
                  </a:lnTo>
                  <a:lnTo>
                    <a:pt x="945490" y="394833"/>
                  </a:lnTo>
                  <a:lnTo>
                    <a:pt x="951210" y="441218"/>
                  </a:lnTo>
                  <a:lnTo>
                    <a:pt x="952500" y="476250"/>
                  </a:lnTo>
                  <a:lnTo>
                    <a:pt x="952357" y="487941"/>
                  </a:lnTo>
                  <a:lnTo>
                    <a:pt x="948919" y="534552"/>
                  </a:lnTo>
                  <a:lnTo>
                    <a:pt x="940928" y="580600"/>
                  </a:lnTo>
                  <a:lnTo>
                    <a:pt x="928462" y="625645"/>
                  </a:lnTo>
                  <a:lnTo>
                    <a:pt x="911641" y="669249"/>
                  </a:lnTo>
                  <a:lnTo>
                    <a:pt x="890627" y="710997"/>
                  </a:lnTo>
                  <a:lnTo>
                    <a:pt x="865622" y="750482"/>
                  </a:lnTo>
                  <a:lnTo>
                    <a:pt x="836869" y="787326"/>
                  </a:lnTo>
                  <a:lnTo>
                    <a:pt x="804641" y="821175"/>
                  </a:lnTo>
                  <a:lnTo>
                    <a:pt x="769251" y="851702"/>
                  </a:lnTo>
                  <a:lnTo>
                    <a:pt x="731040" y="878613"/>
                  </a:lnTo>
                  <a:lnTo>
                    <a:pt x="690375" y="901650"/>
                  </a:lnTo>
                  <a:lnTo>
                    <a:pt x="647647" y="920589"/>
                  </a:lnTo>
                  <a:lnTo>
                    <a:pt x="603269" y="935249"/>
                  </a:lnTo>
                  <a:lnTo>
                    <a:pt x="557667" y="945490"/>
                  </a:lnTo>
                  <a:lnTo>
                    <a:pt x="511282" y="951210"/>
                  </a:lnTo>
                  <a:lnTo>
                    <a:pt x="476250" y="952500"/>
                  </a:lnTo>
                  <a:close/>
                </a:path>
              </a:pathLst>
            </a:custGeom>
            <a:solidFill>
              <a:srgbClr val="946B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256516" y="946092"/>
              <a:ext cx="571493" cy="5238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819" y="3276839"/>
            <a:ext cx="5469255" cy="266700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25"/>
              </a:spcBef>
            </a:pPr>
            <a:r>
              <a:rPr sz="2100" b="1" spc="-185" dirty="0">
                <a:solidFill>
                  <a:srgbClr val="372928"/>
                </a:solidFill>
                <a:latin typeface="Verdana"/>
                <a:cs typeface="Verdana"/>
              </a:rPr>
              <a:t>SPOŚRÓD </a:t>
            </a:r>
            <a:r>
              <a:rPr sz="2100" b="1" spc="-150" dirty="0">
                <a:solidFill>
                  <a:srgbClr val="372928"/>
                </a:solidFill>
                <a:latin typeface="Verdana"/>
                <a:cs typeface="Verdana"/>
              </a:rPr>
              <a:t>WSZYSTKICH</a:t>
            </a:r>
            <a:r>
              <a:rPr sz="2100" b="1" spc="-120" dirty="0">
                <a:solidFill>
                  <a:srgbClr val="372928"/>
                </a:solidFill>
                <a:latin typeface="Verdana"/>
                <a:cs typeface="Verdana"/>
              </a:rPr>
              <a:t> </a:t>
            </a:r>
            <a:r>
              <a:rPr sz="2100" b="1" spc="-135" dirty="0">
                <a:solidFill>
                  <a:srgbClr val="372928"/>
                </a:solidFill>
                <a:latin typeface="Verdana"/>
                <a:cs typeface="Verdana"/>
              </a:rPr>
              <a:t>BADANYCH</a:t>
            </a:r>
            <a:endParaRPr sz="21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4400" spc="944" dirty="0">
                <a:solidFill>
                  <a:srgbClr val="372928"/>
                </a:solidFill>
                <a:latin typeface="Times New Roman"/>
                <a:cs typeface="Times New Roman"/>
              </a:rPr>
              <a:t>2</a:t>
            </a:r>
            <a:r>
              <a:rPr sz="14400" spc="1325" dirty="0">
                <a:solidFill>
                  <a:srgbClr val="372928"/>
                </a:solidFill>
                <a:latin typeface="Times New Roman"/>
                <a:cs typeface="Times New Roman"/>
              </a:rPr>
              <a:t>4</a:t>
            </a:r>
            <a:r>
              <a:rPr sz="14400" spc="910" dirty="0">
                <a:solidFill>
                  <a:srgbClr val="372928"/>
                </a:solidFill>
                <a:latin typeface="Times New Roman"/>
                <a:cs typeface="Times New Roman"/>
              </a:rPr>
              <a:t>,</a:t>
            </a:r>
            <a:r>
              <a:rPr sz="14400" spc="1460" dirty="0">
                <a:solidFill>
                  <a:srgbClr val="372928"/>
                </a:solidFill>
                <a:latin typeface="Times New Roman"/>
                <a:cs typeface="Times New Roman"/>
              </a:rPr>
              <a:t>9</a:t>
            </a:r>
            <a:r>
              <a:rPr sz="14400" spc="1010" dirty="0">
                <a:solidFill>
                  <a:srgbClr val="372928"/>
                </a:solidFill>
                <a:latin typeface="Times New Roman"/>
                <a:cs typeface="Times New Roman"/>
              </a:rPr>
              <a:t>%</a:t>
            </a:r>
            <a:endParaRPr sz="14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400" y="6248401"/>
            <a:ext cx="8229600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spc="225" dirty="0">
                <a:solidFill>
                  <a:srgbClr val="37292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deklaruje, </a:t>
            </a:r>
            <a:r>
              <a:rPr sz="1900" b="1" spc="190" dirty="0">
                <a:solidFill>
                  <a:srgbClr val="37292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że </a:t>
            </a:r>
            <a:r>
              <a:rPr sz="1900" b="1" spc="204" dirty="0">
                <a:solidFill>
                  <a:srgbClr val="37292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doświadczyło </a:t>
            </a:r>
            <a:r>
              <a:rPr sz="1900" b="1" spc="270" dirty="0">
                <a:solidFill>
                  <a:srgbClr val="37292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na </a:t>
            </a:r>
            <a:r>
              <a:rPr sz="1900" b="1" spc="114" dirty="0">
                <a:solidFill>
                  <a:srgbClr val="37292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UZ</a:t>
            </a:r>
            <a:r>
              <a:rPr sz="1900" b="1" spc="595" dirty="0">
                <a:solidFill>
                  <a:srgbClr val="37292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1900" b="1" spc="220" dirty="0">
                <a:solidFill>
                  <a:srgbClr val="37292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dyskryminacji</a:t>
            </a:r>
            <a:endParaRPr sz="1900" b="1" dirty="0">
              <a:latin typeface="Verdana" panose="020B0604030504040204" pitchFamily="34" charset="0"/>
              <a:ea typeface="Verdana" panose="020B0604030504040204" pitchFamily="34" charset="0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433065" y="731525"/>
            <a:ext cx="962025" cy="962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9753600" y="7315200"/>
                </a:moveTo>
                <a:lnTo>
                  <a:pt x="0" y="7315200"/>
                </a:lnTo>
                <a:lnTo>
                  <a:pt x="0" y="0"/>
                </a:lnTo>
                <a:lnTo>
                  <a:pt x="9753600" y="0"/>
                </a:lnTo>
                <a:lnTo>
                  <a:pt x="9753600" y="7315200"/>
                </a:lnTo>
                <a:close/>
              </a:path>
            </a:pathLst>
          </a:custGeom>
          <a:solidFill>
            <a:srgbClr val="FFC61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850252" y="5"/>
            <a:ext cx="57150" cy="3035935"/>
          </a:xfrm>
          <a:custGeom>
            <a:avLst/>
            <a:gdLst/>
            <a:ahLst/>
            <a:cxnLst/>
            <a:rect l="l" t="t" r="r" b="b"/>
            <a:pathLst>
              <a:path w="57150" h="3035935">
                <a:moveTo>
                  <a:pt x="0" y="0"/>
                </a:moveTo>
                <a:lnTo>
                  <a:pt x="57149" y="0"/>
                </a:lnTo>
                <a:lnTo>
                  <a:pt x="57149" y="3035646"/>
                </a:lnTo>
                <a:lnTo>
                  <a:pt x="0" y="3035646"/>
                </a:lnTo>
                <a:lnTo>
                  <a:pt x="0" y="0"/>
                </a:lnTo>
                <a:close/>
              </a:path>
            </a:pathLst>
          </a:custGeom>
          <a:solidFill>
            <a:srgbClr val="946B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39096" y="4279148"/>
            <a:ext cx="76200" cy="3036570"/>
          </a:xfrm>
          <a:custGeom>
            <a:avLst/>
            <a:gdLst/>
            <a:ahLst/>
            <a:cxnLst/>
            <a:rect l="l" t="t" r="r" b="b"/>
            <a:pathLst>
              <a:path w="76200" h="3036570">
                <a:moveTo>
                  <a:pt x="76199" y="3036052"/>
                </a:moveTo>
                <a:lnTo>
                  <a:pt x="0" y="3036052"/>
                </a:lnTo>
                <a:lnTo>
                  <a:pt x="0" y="0"/>
                </a:lnTo>
                <a:lnTo>
                  <a:pt x="76199" y="0"/>
                </a:lnTo>
                <a:lnTo>
                  <a:pt x="76199" y="3036052"/>
                </a:lnTo>
                <a:close/>
              </a:path>
            </a:pathLst>
          </a:custGeom>
          <a:solidFill>
            <a:srgbClr val="946B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05006" y="2200167"/>
            <a:ext cx="90678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434" dirty="0">
                <a:solidFill>
                  <a:srgbClr val="372928"/>
                </a:solidFill>
                <a:latin typeface="Times New Roman"/>
                <a:cs typeface="Times New Roman"/>
              </a:rPr>
              <a:t>6</a:t>
            </a:r>
            <a:r>
              <a:rPr sz="3600" spc="-370" dirty="0">
                <a:solidFill>
                  <a:srgbClr val="372928"/>
                </a:solidFill>
                <a:latin typeface="Times New Roman"/>
                <a:cs typeface="Times New Roman"/>
              </a:rPr>
              <a:t>1</a:t>
            </a:r>
            <a:r>
              <a:rPr sz="3600" spc="260" dirty="0">
                <a:solidFill>
                  <a:srgbClr val="372928"/>
                </a:solidFill>
                <a:latin typeface="Times New Roman"/>
                <a:cs typeface="Times New Roman"/>
              </a:rPr>
              <a:t>%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10237" y="2234284"/>
            <a:ext cx="3054985" cy="549910"/>
            <a:chOff x="510237" y="2234284"/>
            <a:chExt cx="3054985" cy="549910"/>
          </a:xfrm>
        </p:grpSpPr>
        <p:sp>
          <p:nvSpPr>
            <p:cNvPr id="7" name="object 7"/>
            <p:cNvSpPr/>
            <p:nvPr/>
          </p:nvSpPr>
          <p:spPr>
            <a:xfrm>
              <a:off x="510237" y="2234284"/>
              <a:ext cx="3054985" cy="549910"/>
            </a:xfrm>
            <a:custGeom>
              <a:avLst/>
              <a:gdLst/>
              <a:ahLst/>
              <a:cxnLst/>
              <a:rect l="l" t="t" r="r" b="b"/>
              <a:pathLst>
                <a:path w="3054985" h="549910">
                  <a:moveTo>
                    <a:pt x="2779756" y="549907"/>
                  </a:moveTo>
                  <a:lnTo>
                    <a:pt x="261131" y="549577"/>
                  </a:lnTo>
                  <a:lnTo>
                    <a:pt x="207814" y="541667"/>
                  </a:lnTo>
                  <a:lnTo>
                    <a:pt x="157064" y="523508"/>
                  </a:lnTo>
                  <a:lnTo>
                    <a:pt x="110832" y="495799"/>
                  </a:lnTo>
                  <a:lnTo>
                    <a:pt x="70895" y="459601"/>
                  </a:lnTo>
                  <a:lnTo>
                    <a:pt x="38786" y="416307"/>
                  </a:lnTo>
                  <a:lnTo>
                    <a:pt x="15741" y="367582"/>
                  </a:lnTo>
                  <a:lnTo>
                    <a:pt x="2644" y="315297"/>
                  </a:lnTo>
                  <a:lnTo>
                    <a:pt x="0" y="288444"/>
                  </a:lnTo>
                  <a:lnTo>
                    <a:pt x="0" y="261462"/>
                  </a:lnTo>
                  <a:lnTo>
                    <a:pt x="7908" y="208145"/>
                  </a:lnTo>
                  <a:lnTo>
                    <a:pt x="26067" y="157395"/>
                  </a:lnTo>
                  <a:lnTo>
                    <a:pt x="53777" y="111163"/>
                  </a:lnTo>
                  <a:lnTo>
                    <a:pt x="89975" y="71226"/>
                  </a:lnTo>
                  <a:lnTo>
                    <a:pt x="133268" y="39117"/>
                  </a:lnTo>
                  <a:lnTo>
                    <a:pt x="181993" y="16072"/>
                  </a:lnTo>
                  <a:lnTo>
                    <a:pt x="234278" y="2975"/>
                  </a:lnTo>
                  <a:lnTo>
                    <a:pt x="274622" y="0"/>
                  </a:lnTo>
                  <a:lnTo>
                    <a:pt x="2793247" y="330"/>
                  </a:lnTo>
                  <a:lnTo>
                    <a:pt x="2846564" y="8239"/>
                  </a:lnTo>
                  <a:lnTo>
                    <a:pt x="2897314" y="26398"/>
                  </a:lnTo>
                  <a:lnTo>
                    <a:pt x="2943545" y="54108"/>
                  </a:lnTo>
                  <a:lnTo>
                    <a:pt x="2983483" y="90306"/>
                  </a:lnTo>
                  <a:lnTo>
                    <a:pt x="3015591" y="133599"/>
                  </a:lnTo>
                  <a:lnTo>
                    <a:pt x="3038636" y="182324"/>
                  </a:lnTo>
                  <a:lnTo>
                    <a:pt x="3051735" y="234609"/>
                  </a:lnTo>
                  <a:lnTo>
                    <a:pt x="3054379" y="261462"/>
                  </a:lnTo>
                  <a:lnTo>
                    <a:pt x="3054379" y="288444"/>
                  </a:lnTo>
                  <a:lnTo>
                    <a:pt x="3046470" y="341762"/>
                  </a:lnTo>
                  <a:lnTo>
                    <a:pt x="3028310" y="392511"/>
                  </a:lnTo>
                  <a:lnTo>
                    <a:pt x="3000601" y="438743"/>
                  </a:lnTo>
                  <a:lnTo>
                    <a:pt x="2964403" y="478681"/>
                  </a:lnTo>
                  <a:lnTo>
                    <a:pt x="2921109" y="510789"/>
                  </a:lnTo>
                  <a:lnTo>
                    <a:pt x="2872384" y="533834"/>
                  </a:lnTo>
                  <a:lnTo>
                    <a:pt x="2820099" y="546932"/>
                  </a:lnTo>
                  <a:lnTo>
                    <a:pt x="2779756" y="549907"/>
                  </a:lnTo>
                  <a:close/>
                </a:path>
              </a:pathLst>
            </a:custGeom>
            <a:solidFill>
              <a:srgbClr val="FFF4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10237" y="2234284"/>
              <a:ext cx="1863089" cy="549910"/>
            </a:xfrm>
            <a:custGeom>
              <a:avLst/>
              <a:gdLst/>
              <a:ahLst/>
              <a:cxnLst/>
              <a:rect l="l" t="t" r="r" b="b"/>
              <a:pathLst>
                <a:path w="1863089" h="549910">
                  <a:moveTo>
                    <a:pt x="1588290" y="549907"/>
                  </a:moveTo>
                  <a:lnTo>
                    <a:pt x="261131" y="549577"/>
                  </a:lnTo>
                  <a:lnTo>
                    <a:pt x="207814" y="541667"/>
                  </a:lnTo>
                  <a:lnTo>
                    <a:pt x="157064" y="523508"/>
                  </a:lnTo>
                  <a:lnTo>
                    <a:pt x="110832" y="495799"/>
                  </a:lnTo>
                  <a:lnTo>
                    <a:pt x="70895" y="459601"/>
                  </a:lnTo>
                  <a:lnTo>
                    <a:pt x="38786" y="416307"/>
                  </a:lnTo>
                  <a:lnTo>
                    <a:pt x="15741" y="367582"/>
                  </a:lnTo>
                  <a:lnTo>
                    <a:pt x="2644" y="315297"/>
                  </a:lnTo>
                  <a:lnTo>
                    <a:pt x="0" y="288444"/>
                  </a:lnTo>
                  <a:lnTo>
                    <a:pt x="0" y="261462"/>
                  </a:lnTo>
                  <a:lnTo>
                    <a:pt x="7908" y="208145"/>
                  </a:lnTo>
                  <a:lnTo>
                    <a:pt x="26067" y="157395"/>
                  </a:lnTo>
                  <a:lnTo>
                    <a:pt x="53777" y="111163"/>
                  </a:lnTo>
                  <a:lnTo>
                    <a:pt x="89975" y="71226"/>
                  </a:lnTo>
                  <a:lnTo>
                    <a:pt x="133268" y="39117"/>
                  </a:lnTo>
                  <a:lnTo>
                    <a:pt x="181993" y="16072"/>
                  </a:lnTo>
                  <a:lnTo>
                    <a:pt x="234278" y="2975"/>
                  </a:lnTo>
                  <a:lnTo>
                    <a:pt x="274622" y="0"/>
                  </a:lnTo>
                  <a:lnTo>
                    <a:pt x="1601782" y="330"/>
                  </a:lnTo>
                  <a:lnTo>
                    <a:pt x="1655098" y="8239"/>
                  </a:lnTo>
                  <a:lnTo>
                    <a:pt x="1705848" y="26398"/>
                  </a:lnTo>
                  <a:lnTo>
                    <a:pt x="1752079" y="54108"/>
                  </a:lnTo>
                  <a:lnTo>
                    <a:pt x="1792017" y="90306"/>
                  </a:lnTo>
                  <a:lnTo>
                    <a:pt x="1824125" y="133599"/>
                  </a:lnTo>
                  <a:lnTo>
                    <a:pt x="1847171" y="182324"/>
                  </a:lnTo>
                  <a:lnTo>
                    <a:pt x="1860269" y="234609"/>
                  </a:lnTo>
                  <a:lnTo>
                    <a:pt x="1862913" y="261462"/>
                  </a:lnTo>
                  <a:lnTo>
                    <a:pt x="1862913" y="288444"/>
                  </a:lnTo>
                  <a:lnTo>
                    <a:pt x="1855004" y="341762"/>
                  </a:lnTo>
                  <a:lnTo>
                    <a:pt x="1836844" y="392511"/>
                  </a:lnTo>
                  <a:lnTo>
                    <a:pt x="1809135" y="438743"/>
                  </a:lnTo>
                  <a:lnTo>
                    <a:pt x="1772937" y="478681"/>
                  </a:lnTo>
                  <a:lnTo>
                    <a:pt x="1729643" y="510789"/>
                  </a:lnTo>
                  <a:lnTo>
                    <a:pt x="1680918" y="533834"/>
                  </a:lnTo>
                  <a:lnTo>
                    <a:pt x="1628634" y="546932"/>
                  </a:lnTo>
                  <a:lnTo>
                    <a:pt x="1588290" y="549907"/>
                  </a:lnTo>
                  <a:close/>
                </a:path>
              </a:pathLst>
            </a:custGeom>
            <a:solidFill>
              <a:srgbClr val="946B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698971" y="5835450"/>
            <a:ext cx="942975" cy="545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00" spc="355" dirty="0">
                <a:solidFill>
                  <a:srgbClr val="372928"/>
                </a:solidFill>
                <a:latin typeface="Times New Roman"/>
                <a:cs typeface="Times New Roman"/>
              </a:rPr>
              <a:t>5</a:t>
            </a:r>
            <a:r>
              <a:rPr sz="3400" spc="375" dirty="0">
                <a:solidFill>
                  <a:srgbClr val="372928"/>
                </a:solidFill>
                <a:latin typeface="Times New Roman"/>
                <a:cs typeface="Times New Roman"/>
              </a:rPr>
              <a:t>8</a:t>
            </a:r>
            <a:r>
              <a:rPr sz="3400" spc="245" dirty="0">
                <a:solidFill>
                  <a:srgbClr val="372928"/>
                </a:solidFill>
                <a:latin typeface="Times New Roman"/>
                <a:cs typeface="Times New Roman"/>
              </a:rPr>
              <a:t>%</a:t>
            </a:r>
            <a:endParaRPr sz="34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80507" y="5868405"/>
            <a:ext cx="2886710" cy="520065"/>
            <a:chOff x="680507" y="5868405"/>
            <a:chExt cx="2886710" cy="520065"/>
          </a:xfrm>
        </p:grpSpPr>
        <p:sp>
          <p:nvSpPr>
            <p:cNvPr id="11" name="object 11"/>
            <p:cNvSpPr/>
            <p:nvPr/>
          </p:nvSpPr>
          <p:spPr>
            <a:xfrm>
              <a:off x="680507" y="5868405"/>
              <a:ext cx="2886710" cy="520065"/>
            </a:xfrm>
            <a:custGeom>
              <a:avLst/>
              <a:gdLst/>
              <a:ahLst/>
              <a:cxnLst/>
              <a:rect l="l" t="t" r="r" b="b"/>
              <a:pathLst>
                <a:path w="2886710" h="520064">
                  <a:moveTo>
                    <a:pt x="2626977" y="519683"/>
                  </a:moveTo>
                  <a:lnTo>
                    <a:pt x="246779" y="519371"/>
                  </a:lnTo>
                  <a:lnTo>
                    <a:pt x="196392" y="511897"/>
                  </a:lnTo>
                  <a:lnTo>
                    <a:pt x="148432" y="494735"/>
                  </a:lnTo>
                  <a:lnTo>
                    <a:pt x="104741" y="468549"/>
                  </a:lnTo>
                  <a:lnTo>
                    <a:pt x="66998" y="434340"/>
                  </a:lnTo>
                  <a:lnTo>
                    <a:pt x="36655" y="393426"/>
                  </a:lnTo>
                  <a:lnTo>
                    <a:pt x="14876" y="347379"/>
                  </a:lnTo>
                  <a:lnTo>
                    <a:pt x="2499" y="297968"/>
                  </a:lnTo>
                  <a:lnTo>
                    <a:pt x="0" y="247092"/>
                  </a:lnTo>
                  <a:lnTo>
                    <a:pt x="2499" y="221715"/>
                  </a:lnTo>
                  <a:lnTo>
                    <a:pt x="14876" y="172303"/>
                  </a:lnTo>
                  <a:lnTo>
                    <a:pt x="36655" y="126256"/>
                  </a:lnTo>
                  <a:lnTo>
                    <a:pt x="66998" y="85342"/>
                  </a:lnTo>
                  <a:lnTo>
                    <a:pt x="104741" y="51134"/>
                  </a:lnTo>
                  <a:lnTo>
                    <a:pt x="148432" y="24947"/>
                  </a:lnTo>
                  <a:lnTo>
                    <a:pt x="196392" y="7786"/>
                  </a:lnTo>
                  <a:lnTo>
                    <a:pt x="246779" y="312"/>
                  </a:lnTo>
                  <a:lnTo>
                    <a:pt x="259529" y="0"/>
                  </a:lnTo>
                  <a:lnTo>
                    <a:pt x="2639727" y="312"/>
                  </a:lnTo>
                  <a:lnTo>
                    <a:pt x="2690114" y="7786"/>
                  </a:lnTo>
                  <a:lnTo>
                    <a:pt x="2738074" y="24947"/>
                  </a:lnTo>
                  <a:lnTo>
                    <a:pt x="2781765" y="51134"/>
                  </a:lnTo>
                  <a:lnTo>
                    <a:pt x="2819508" y="85342"/>
                  </a:lnTo>
                  <a:lnTo>
                    <a:pt x="2849851" y="126256"/>
                  </a:lnTo>
                  <a:lnTo>
                    <a:pt x="2871630" y="172303"/>
                  </a:lnTo>
                  <a:lnTo>
                    <a:pt x="2884008" y="221715"/>
                  </a:lnTo>
                  <a:lnTo>
                    <a:pt x="2886507" y="247092"/>
                  </a:lnTo>
                  <a:lnTo>
                    <a:pt x="2886507" y="272591"/>
                  </a:lnTo>
                  <a:lnTo>
                    <a:pt x="2879032" y="322978"/>
                  </a:lnTo>
                  <a:lnTo>
                    <a:pt x="2861871" y="370938"/>
                  </a:lnTo>
                  <a:lnTo>
                    <a:pt x="2835685" y="414629"/>
                  </a:lnTo>
                  <a:lnTo>
                    <a:pt x="2801476" y="452372"/>
                  </a:lnTo>
                  <a:lnTo>
                    <a:pt x="2760562" y="482715"/>
                  </a:lnTo>
                  <a:lnTo>
                    <a:pt x="2714515" y="504494"/>
                  </a:lnTo>
                  <a:lnTo>
                    <a:pt x="2665104" y="516872"/>
                  </a:lnTo>
                  <a:lnTo>
                    <a:pt x="2626977" y="519683"/>
                  </a:lnTo>
                  <a:close/>
                </a:path>
              </a:pathLst>
            </a:custGeom>
            <a:solidFill>
              <a:srgbClr val="FFF4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80507" y="5868405"/>
              <a:ext cx="1674495" cy="520065"/>
            </a:xfrm>
            <a:custGeom>
              <a:avLst/>
              <a:gdLst/>
              <a:ahLst/>
              <a:cxnLst/>
              <a:rect l="l" t="t" r="r" b="b"/>
              <a:pathLst>
                <a:path w="1674495" h="520064">
                  <a:moveTo>
                    <a:pt x="1414382" y="519683"/>
                  </a:moveTo>
                  <a:lnTo>
                    <a:pt x="246779" y="519371"/>
                  </a:lnTo>
                  <a:lnTo>
                    <a:pt x="196392" y="511897"/>
                  </a:lnTo>
                  <a:lnTo>
                    <a:pt x="148432" y="494735"/>
                  </a:lnTo>
                  <a:lnTo>
                    <a:pt x="104741" y="468549"/>
                  </a:lnTo>
                  <a:lnTo>
                    <a:pt x="66998" y="434340"/>
                  </a:lnTo>
                  <a:lnTo>
                    <a:pt x="36655" y="393426"/>
                  </a:lnTo>
                  <a:lnTo>
                    <a:pt x="14876" y="347379"/>
                  </a:lnTo>
                  <a:lnTo>
                    <a:pt x="2499" y="297968"/>
                  </a:lnTo>
                  <a:lnTo>
                    <a:pt x="0" y="247092"/>
                  </a:lnTo>
                  <a:lnTo>
                    <a:pt x="2499" y="221715"/>
                  </a:lnTo>
                  <a:lnTo>
                    <a:pt x="14876" y="172303"/>
                  </a:lnTo>
                  <a:lnTo>
                    <a:pt x="36655" y="126256"/>
                  </a:lnTo>
                  <a:lnTo>
                    <a:pt x="66998" y="85342"/>
                  </a:lnTo>
                  <a:lnTo>
                    <a:pt x="104741" y="51134"/>
                  </a:lnTo>
                  <a:lnTo>
                    <a:pt x="148432" y="24947"/>
                  </a:lnTo>
                  <a:lnTo>
                    <a:pt x="196392" y="7786"/>
                  </a:lnTo>
                  <a:lnTo>
                    <a:pt x="246779" y="312"/>
                  </a:lnTo>
                  <a:lnTo>
                    <a:pt x="259529" y="0"/>
                  </a:lnTo>
                  <a:lnTo>
                    <a:pt x="1427132" y="312"/>
                  </a:lnTo>
                  <a:lnTo>
                    <a:pt x="1477518" y="7786"/>
                  </a:lnTo>
                  <a:lnTo>
                    <a:pt x="1525479" y="24947"/>
                  </a:lnTo>
                  <a:lnTo>
                    <a:pt x="1569169" y="51134"/>
                  </a:lnTo>
                  <a:lnTo>
                    <a:pt x="1606912" y="85342"/>
                  </a:lnTo>
                  <a:lnTo>
                    <a:pt x="1637255" y="126256"/>
                  </a:lnTo>
                  <a:lnTo>
                    <a:pt x="1659034" y="172303"/>
                  </a:lnTo>
                  <a:lnTo>
                    <a:pt x="1671412" y="221715"/>
                  </a:lnTo>
                  <a:lnTo>
                    <a:pt x="1673911" y="247092"/>
                  </a:lnTo>
                  <a:lnTo>
                    <a:pt x="1673911" y="272591"/>
                  </a:lnTo>
                  <a:lnTo>
                    <a:pt x="1666437" y="322978"/>
                  </a:lnTo>
                  <a:lnTo>
                    <a:pt x="1649276" y="370938"/>
                  </a:lnTo>
                  <a:lnTo>
                    <a:pt x="1623089" y="414629"/>
                  </a:lnTo>
                  <a:lnTo>
                    <a:pt x="1588881" y="452372"/>
                  </a:lnTo>
                  <a:lnTo>
                    <a:pt x="1547966" y="482715"/>
                  </a:lnTo>
                  <a:lnTo>
                    <a:pt x="1501919" y="504494"/>
                  </a:lnTo>
                  <a:lnTo>
                    <a:pt x="1452508" y="516872"/>
                  </a:lnTo>
                  <a:lnTo>
                    <a:pt x="1414382" y="519683"/>
                  </a:lnTo>
                  <a:close/>
                </a:path>
              </a:pathLst>
            </a:custGeom>
            <a:solidFill>
              <a:srgbClr val="946B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4441542" y="3222375"/>
            <a:ext cx="981075" cy="981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562147" y="2243930"/>
            <a:ext cx="910590" cy="5334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300" spc="320" dirty="0">
                <a:solidFill>
                  <a:srgbClr val="372928"/>
                </a:solidFill>
                <a:latin typeface="Times New Roman"/>
                <a:cs typeface="Times New Roman"/>
              </a:rPr>
              <a:t>33</a:t>
            </a:r>
            <a:r>
              <a:rPr sz="3300" spc="260" dirty="0">
                <a:solidFill>
                  <a:srgbClr val="372928"/>
                </a:solidFill>
                <a:latin typeface="Times New Roman"/>
                <a:cs typeface="Times New Roman"/>
              </a:rPr>
              <a:t>%</a:t>
            </a:r>
            <a:endParaRPr sz="33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612800" y="2276413"/>
            <a:ext cx="2821305" cy="508000"/>
            <a:chOff x="5612800" y="2276413"/>
            <a:chExt cx="2821305" cy="508000"/>
          </a:xfrm>
        </p:grpSpPr>
        <p:sp>
          <p:nvSpPr>
            <p:cNvPr id="16" name="object 16"/>
            <p:cNvSpPr/>
            <p:nvPr/>
          </p:nvSpPr>
          <p:spPr>
            <a:xfrm>
              <a:off x="5612800" y="2276413"/>
              <a:ext cx="2821305" cy="508000"/>
            </a:xfrm>
            <a:custGeom>
              <a:avLst/>
              <a:gdLst/>
              <a:ahLst/>
              <a:cxnLst/>
              <a:rect l="l" t="t" r="r" b="b"/>
              <a:pathLst>
                <a:path w="2821304" h="508000">
                  <a:moveTo>
                    <a:pt x="2567104" y="507778"/>
                  </a:moveTo>
                  <a:lnTo>
                    <a:pt x="245574" y="507778"/>
                  </a:lnTo>
                  <a:lnTo>
                    <a:pt x="220728" y="505742"/>
                  </a:lnTo>
                  <a:lnTo>
                    <a:pt x="172232" y="494432"/>
                  </a:lnTo>
                  <a:lnTo>
                    <a:pt x="126873" y="473879"/>
                  </a:lnTo>
                  <a:lnTo>
                    <a:pt x="86396" y="444873"/>
                  </a:lnTo>
                  <a:lnTo>
                    <a:pt x="52355" y="408527"/>
                  </a:lnTo>
                  <a:lnTo>
                    <a:pt x="26059" y="366238"/>
                  </a:lnTo>
                  <a:lnTo>
                    <a:pt x="8518" y="319632"/>
                  </a:lnTo>
                  <a:lnTo>
                    <a:pt x="407" y="270499"/>
                  </a:lnTo>
                  <a:lnTo>
                    <a:pt x="0" y="245574"/>
                  </a:lnTo>
                  <a:lnTo>
                    <a:pt x="2037" y="220728"/>
                  </a:lnTo>
                  <a:lnTo>
                    <a:pt x="13346" y="172232"/>
                  </a:lnTo>
                  <a:lnTo>
                    <a:pt x="33898" y="126873"/>
                  </a:lnTo>
                  <a:lnTo>
                    <a:pt x="62905" y="86396"/>
                  </a:lnTo>
                  <a:lnTo>
                    <a:pt x="99251" y="52355"/>
                  </a:lnTo>
                  <a:lnTo>
                    <a:pt x="141540" y="26059"/>
                  </a:lnTo>
                  <a:lnTo>
                    <a:pt x="188146" y="8518"/>
                  </a:lnTo>
                  <a:lnTo>
                    <a:pt x="237279" y="407"/>
                  </a:lnTo>
                  <a:lnTo>
                    <a:pt x="253889" y="0"/>
                  </a:lnTo>
                  <a:lnTo>
                    <a:pt x="2575421" y="0"/>
                  </a:lnTo>
                  <a:lnTo>
                    <a:pt x="2624791" y="6500"/>
                  </a:lnTo>
                  <a:lnTo>
                    <a:pt x="2671947" y="22508"/>
                  </a:lnTo>
                  <a:lnTo>
                    <a:pt x="2715071" y="47407"/>
                  </a:lnTo>
                  <a:lnTo>
                    <a:pt x="2752511" y="80242"/>
                  </a:lnTo>
                  <a:lnTo>
                    <a:pt x="2782826" y="119749"/>
                  </a:lnTo>
                  <a:lnTo>
                    <a:pt x="2804849" y="164412"/>
                  </a:lnTo>
                  <a:lnTo>
                    <a:pt x="2817738" y="212513"/>
                  </a:lnTo>
                  <a:lnTo>
                    <a:pt x="2820994" y="262204"/>
                  </a:lnTo>
                  <a:lnTo>
                    <a:pt x="2818957" y="287050"/>
                  </a:lnTo>
                  <a:lnTo>
                    <a:pt x="2807648" y="335545"/>
                  </a:lnTo>
                  <a:lnTo>
                    <a:pt x="2787094" y="380904"/>
                  </a:lnTo>
                  <a:lnTo>
                    <a:pt x="2758088" y="421383"/>
                  </a:lnTo>
                  <a:lnTo>
                    <a:pt x="2721743" y="455424"/>
                  </a:lnTo>
                  <a:lnTo>
                    <a:pt x="2679453" y="481718"/>
                  </a:lnTo>
                  <a:lnTo>
                    <a:pt x="2632848" y="499259"/>
                  </a:lnTo>
                  <a:lnTo>
                    <a:pt x="2583714" y="507372"/>
                  </a:lnTo>
                  <a:lnTo>
                    <a:pt x="2567104" y="507778"/>
                  </a:lnTo>
                  <a:close/>
                </a:path>
              </a:pathLst>
            </a:custGeom>
            <a:solidFill>
              <a:srgbClr val="FFF4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612800" y="2276413"/>
              <a:ext cx="931544" cy="508000"/>
            </a:xfrm>
            <a:custGeom>
              <a:avLst/>
              <a:gdLst/>
              <a:ahLst/>
              <a:cxnLst/>
              <a:rect l="l" t="t" r="r" b="b"/>
              <a:pathLst>
                <a:path w="931545" h="508000">
                  <a:moveTo>
                    <a:pt x="677038" y="507778"/>
                  </a:moveTo>
                  <a:lnTo>
                    <a:pt x="245574" y="507778"/>
                  </a:lnTo>
                  <a:lnTo>
                    <a:pt x="220728" y="505742"/>
                  </a:lnTo>
                  <a:lnTo>
                    <a:pt x="172232" y="494432"/>
                  </a:lnTo>
                  <a:lnTo>
                    <a:pt x="126873" y="473879"/>
                  </a:lnTo>
                  <a:lnTo>
                    <a:pt x="86396" y="444873"/>
                  </a:lnTo>
                  <a:lnTo>
                    <a:pt x="52355" y="408527"/>
                  </a:lnTo>
                  <a:lnTo>
                    <a:pt x="26059" y="366238"/>
                  </a:lnTo>
                  <a:lnTo>
                    <a:pt x="8518" y="319632"/>
                  </a:lnTo>
                  <a:lnTo>
                    <a:pt x="407" y="270499"/>
                  </a:lnTo>
                  <a:lnTo>
                    <a:pt x="0" y="245574"/>
                  </a:lnTo>
                  <a:lnTo>
                    <a:pt x="2037" y="220728"/>
                  </a:lnTo>
                  <a:lnTo>
                    <a:pt x="13346" y="172232"/>
                  </a:lnTo>
                  <a:lnTo>
                    <a:pt x="33898" y="126873"/>
                  </a:lnTo>
                  <a:lnTo>
                    <a:pt x="62905" y="86396"/>
                  </a:lnTo>
                  <a:lnTo>
                    <a:pt x="99251" y="52355"/>
                  </a:lnTo>
                  <a:lnTo>
                    <a:pt x="141540" y="26059"/>
                  </a:lnTo>
                  <a:lnTo>
                    <a:pt x="188146" y="8518"/>
                  </a:lnTo>
                  <a:lnTo>
                    <a:pt x="237279" y="407"/>
                  </a:lnTo>
                  <a:lnTo>
                    <a:pt x="253889" y="0"/>
                  </a:lnTo>
                  <a:lnTo>
                    <a:pt x="685354" y="0"/>
                  </a:lnTo>
                  <a:lnTo>
                    <a:pt x="734725" y="6500"/>
                  </a:lnTo>
                  <a:lnTo>
                    <a:pt x="781880" y="22508"/>
                  </a:lnTo>
                  <a:lnTo>
                    <a:pt x="825005" y="47407"/>
                  </a:lnTo>
                  <a:lnTo>
                    <a:pt x="862445" y="80242"/>
                  </a:lnTo>
                  <a:lnTo>
                    <a:pt x="892760" y="119749"/>
                  </a:lnTo>
                  <a:lnTo>
                    <a:pt x="914783" y="164412"/>
                  </a:lnTo>
                  <a:lnTo>
                    <a:pt x="927672" y="212513"/>
                  </a:lnTo>
                  <a:lnTo>
                    <a:pt x="930928" y="262204"/>
                  </a:lnTo>
                  <a:lnTo>
                    <a:pt x="928891" y="287050"/>
                  </a:lnTo>
                  <a:lnTo>
                    <a:pt x="917581" y="335545"/>
                  </a:lnTo>
                  <a:lnTo>
                    <a:pt x="897028" y="380904"/>
                  </a:lnTo>
                  <a:lnTo>
                    <a:pt x="868022" y="421383"/>
                  </a:lnTo>
                  <a:lnTo>
                    <a:pt x="831677" y="455424"/>
                  </a:lnTo>
                  <a:lnTo>
                    <a:pt x="789387" y="481718"/>
                  </a:lnTo>
                  <a:lnTo>
                    <a:pt x="742781" y="499259"/>
                  </a:lnTo>
                  <a:lnTo>
                    <a:pt x="693648" y="507372"/>
                  </a:lnTo>
                  <a:lnTo>
                    <a:pt x="677038" y="507778"/>
                  </a:lnTo>
                  <a:close/>
                </a:path>
              </a:pathLst>
            </a:custGeom>
            <a:solidFill>
              <a:srgbClr val="946B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8567054" y="4944497"/>
            <a:ext cx="959485" cy="530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00" spc="345" dirty="0">
                <a:solidFill>
                  <a:srgbClr val="372928"/>
                </a:solidFill>
                <a:latin typeface="Times New Roman"/>
                <a:cs typeface="Times New Roman"/>
              </a:rPr>
              <a:t>5</a:t>
            </a:r>
            <a:r>
              <a:rPr sz="3300" spc="700" dirty="0">
                <a:solidFill>
                  <a:srgbClr val="372928"/>
                </a:solidFill>
                <a:latin typeface="Times New Roman"/>
                <a:cs typeface="Times New Roman"/>
              </a:rPr>
              <a:t>0</a:t>
            </a:r>
            <a:r>
              <a:rPr sz="3300" spc="240" dirty="0">
                <a:solidFill>
                  <a:srgbClr val="372928"/>
                </a:solidFill>
                <a:latin typeface="Times New Roman"/>
                <a:cs typeface="Times New Roman"/>
              </a:rPr>
              <a:t>%</a:t>
            </a:r>
            <a:endParaRPr sz="33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635355" y="4976865"/>
            <a:ext cx="2804795" cy="504825"/>
            <a:chOff x="5635355" y="4976865"/>
            <a:chExt cx="2804795" cy="504825"/>
          </a:xfrm>
        </p:grpSpPr>
        <p:sp>
          <p:nvSpPr>
            <p:cNvPr id="20" name="object 20"/>
            <p:cNvSpPr/>
            <p:nvPr/>
          </p:nvSpPr>
          <p:spPr>
            <a:xfrm>
              <a:off x="5635355" y="4976865"/>
              <a:ext cx="2804795" cy="504825"/>
            </a:xfrm>
            <a:custGeom>
              <a:avLst/>
              <a:gdLst/>
              <a:ahLst/>
              <a:cxnLst/>
              <a:rect l="l" t="t" r="r" b="b"/>
              <a:pathLst>
                <a:path w="2804795" h="504825">
                  <a:moveTo>
                    <a:pt x="2551805" y="504752"/>
                  </a:moveTo>
                  <a:lnTo>
                    <a:pt x="244110" y="504752"/>
                  </a:lnTo>
                  <a:lnTo>
                    <a:pt x="219413" y="502728"/>
                  </a:lnTo>
                  <a:lnTo>
                    <a:pt x="171205" y="491486"/>
                  </a:lnTo>
                  <a:lnTo>
                    <a:pt x="126117" y="471054"/>
                  </a:lnTo>
                  <a:lnTo>
                    <a:pt x="85881" y="442222"/>
                  </a:lnTo>
                  <a:lnTo>
                    <a:pt x="52043" y="406093"/>
                  </a:lnTo>
                  <a:lnTo>
                    <a:pt x="25903" y="364055"/>
                  </a:lnTo>
                  <a:lnTo>
                    <a:pt x="8467" y="317727"/>
                  </a:lnTo>
                  <a:lnTo>
                    <a:pt x="405" y="268887"/>
                  </a:lnTo>
                  <a:lnTo>
                    <a:pt x="0" y="244110"/>
                  </a:lnTo>
                  <a:lnTo>
                    <a:pt x="2025" y="219413"/>
                  </a:lnTo>
                  <a:lnTo>
                    <a:pt x="13266" y="171205"/>
                  </a:lnTo>
                  <a:lnTo>
                    <a:pt x="33696" y="126117"/>
                  </a:lnTo>
                  <a:lnTo>
                    <a:pt x="62530" y="85881"/>
                  </a:lnTo>
                  <a:lnTo>
                    <a:pt x="98659" y="52043"/>
                  </a:lnTo>
                  <a:lnTo>
                    <a:pt x="140696" y="25903"/>
                  </a:lnTo>
                  <a:lnTo>
                    <a:pt x="187025" y="8467"/>
                  </a:lnTo>
                  <a:lnTo>
                    <a:pt x="235865" y="405"/>
                  </a:lnTo>
                  <a:lnTo>
                    <a:pt x="252376" y="0"/>
                  </a:lnTo>
                  <a:lnTo>
                    <a:pt x="2560071" y="0"/>
                  </a:lnTo>
                  <a:lnTo>
                    <a:pt x="2609147" y="6461"/>
                  </a:lnTo>
                  <a:lnTo>
                    <a:pt x="2656022" y="22374"/>
                  </a:lnTo>
                  <a:lnTo>
                    <a:pt x="2698890" y="47125"/>
                  </a:lnTo>
                  <a:lnTo>
                    <a:pt x="2736107" y="79764"/>
                  </a:lnTo>
                  <a:lnTo>
                    <a:pt x="2766240" y="119036"/>
                  </a:lnTo>
                  <a:lnTo>
                    <a:pt x="2788133" y="163432"/>
                  </a:lnTo>
                  <a:lnTo>
                    <a:pt x="2800945" y="211246"/>
                  </a:lnTo>
                  <a:lnTo>
                    <a:pt x="2804181" y="260641"/>
                  </a:lnTo>
                  <a:lnTo>
                    <a:pt x="2802156" y="285339"/>
                  </a:lnTo>
                  <a:lnTo>
                    <a:pt x="2790914" y="333546"/>
                  </a:lnTo>
                  <a:lnTo>
                    <a:pt x="2770483" y="378634"/>
                  </a:lnTo>
                  <a:lnTo>
                    <a:pt x="2741650" y="418871"/>
                  </a:lnTo>
                  <a:lnTo>
                    <a:pt x="2705521" y="452709"/>
                  </a:lnTo>
                  <a:lnTo>
                    <a:pt x="2663484" y="478847"/>
                  </a:lnTo>
                  <a:lnTo>
                    <a:pt x="2617156" y="496284"/>
                  </a:lnTo>
                  <a:lnTo>
                    <a:pt x="2568316" y="504348"/>
                  </a:lnTo>
                  <a:lnTo>
                    <a:pt x="2551805" y="504752"/>
                  </a:lnTo>
                  <a:close/>
                </a:path>
              </a:pathLst>
            </a:custGeom>
            <a:solidFill>
              <a:srgbClr val="FFF4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635355" y="4976865"/>
              <a:ext cx="1402715" cy="504825"/>
            </a:xfrm>
            <a:custGeom>
              <a:avLst/>
              <a:gdLst/>
              <a:ahLst/>
              <a:cxnLst/>
              <a:rect l="l" t="t" r="r" b="b"/>
              <a:pathLst>
                <a:path w="1402715" h="504825">
                  <a:moveTo>
                    <a:pt x="1149714" y="504752"/>
                  </a:moveTo>
                  <a:lnTo>
                    <a:pt x="244110" y="504752"/>
                  </a:lnTo>
                  <a:lnTo>
                    <a:pt x="219413" y="502728"/>
                  </a:lnTo>
                  <a:lnTo>
                    <a:pt x="171205" y="491486"/>
                  </a:lnTo>
                  <a:lnTo>
                    <a:pt x="126117" y="471054"/>
                  </a:lnTo>
                  <a:lnTo>
                    <a:pt x="85881" y="442222"/>
                  </a:lnTo>
                  <a:lnTo>
                    <a:pt x="52043" y="406093"/>
                  </a:lnTo>
                  <a:lnTo>
                    <a:pt x="25903" y="364055"/>
                  </a:lnTo>
                  <a:lnTo>
                    <a:pt x="8467" y="317727"/>
                  </a:lnTo>
                  <a:lnTo>
                    <a:pt x="405" y="268887"/>
                  </a:lnTo>
                  <a:lnTo>
                    <a:pt x="0" y="244110"/>
                  </a:lnTo>
                  <a:lnTo>
                    <a:pt x="2025" y="219413"/>
                  </a:lnTo>
                  <a:lnTo>
                    <a:pt x="13266" y="171205"/>
                  </a:lnTo>
                  <a:lnTo>
                    <a:pt x="33696" y="126117"/>
                  </a:lnTo>
                  <a:lnTo>
                    <a:pt x="62530" y="85881"/>
                  </a:lnTo>
                  <a:lnTo>
                    <a:pt x="98659" y="52043"/>
                  </a:lnTo>
                  <a:lnTo>
                    <a:pt x="140696" y="25903"/>
                  </a:lnTo>
                  <a:lnTo>
                    <a:pt x="187025" y="8467"/>
                  </a:lnTo>
                  <a:lnTo>
                    <a:pt x="235865" y="405"/>
                  </a:lnTo>
                  <a:lnTo>
                    <a:pt x="252376" y="0"/>
                  </a:lnTo>
                  <a:lnTo>
                    <a:pt x="1157981" y="0"/>
                  </a:lnTo>
                  <a:lnTo>
                    <a:pt x="1207057" y="6461"/>
                  </a:lnTo>
                  <a:lnTo>
                    <a:pt x="1253931" y="22374"/>
                  </a:lnTo>
                  <a:lnTo>
                    <a:pt x="1296799" y="47125"/>
                  </a:lnTo>
                  <a:lnTo>
                    <a:pt x="1334016" y="79764"/>
                  </a:lnTo>
                  <a:lnTo>
                    <a:pt x="1364150" y="119036"/>
                  </a:lnTo>
                  <a:lnTo>
                    <a:pt x="1386042" y="163432"/>
                  </a:lnTo>
                  <a:lnTo>
                    <a:pt x="1398854" y="211246"/>
                  </a:lnTo>
                  <a:lnTo>
                    <a:pt x="1402090" y="260641"/>
                  </a:lnTo>
                  <a:lnTo>
                    <a:pt x="1400066" y="285339"/>
                  </a:lnTo>
                  <a:lnTo>
                    <a:pt x="1388824" y="333546"/>
                  </a:lnTo>
                  <a:lnTo>
                    <a:pt x="1368392" y="378634"/>
                  </a:lnTo>
                  <a:lnTo>
                    <a:pt x="1339560" y="418871"/>
                  </a:lnTo>
                  <a:lnTo>
                    <a:pt x="1303431" y="452709"/>
                  </a:lnTo>
                  <a:lnTo>
                    <a:pt x="1261393" y="478847"/>
                  </a:lnTo>
                  <a:lnTo>
                    <a:pt x="1215065" y="496284"/>
                  </a:lnTo>
                  <a:lnTo>
                    <a:pt x="1166225" y="504348"/>
                  </a:lnTo>
                  <a:lnTo>
                    <a:pt x="1149714" y="504752"/>
                  </a:lnTo>
                  <a:close/>
                </a:path>
              </a:pathLst>
            </a:custGeom>
            <a:solidFill>
              <a:srgbClr val="946B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8509172" y="6355971"/>
            <a:ext cx="800100" cy="524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250" spc="-330" dirty="0">
                <a:solidFill>
                  <a:srgbClr val="372928"/>
                </a:solidFill>
                <a:latin typeface="Times New Roman"/>
                <a:cs typeface="Times New Roman"/>
              </a:rPr>
              <a:t>1</a:t>
            </a:r>
            <a:r>
              <a:rPr sz="3250" spc="204" dirty="0">
                <a:solidFill>
                  <a:srgbClr val="372928"/>
                </a:solidFill>
                <a:latin typeface="Times New Roman"/>
                <a:cs typeface="Times New Roman"/>
              </a:rPr>
              <a:t>7</a:t>
            </a:r>
            <a:r>
              <a:rPr sz="3250" spc="245" dirty="0">
                <a:solidFill>
                  <a:srgbClr val="372928"/>
                </a:solidFill>
                <a:latin typeface="Times New Roman"/>
                <a:cs typeface="Times New Roman"/>
              </a:rPr>
              <a:t>%</a:t>
            </a:r>
            <a:endParaRPr sz="3250">
              <a:latin typeface="Times New Roman"/>
              <a:cs typeface="Times New Roman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612800" y="6388089"/>
            <a:ext cx="2771140" cy="499109"/>
            <a:chOff x="5612800" y="6388089"/>
            <a:chExt cx="2771140" cy="499109"/>
          </a:xfrm>
        </p:grpSpPr>
        <p:sp>
          <p:nvSpPr>
            <p:cNvPr id="24" name="object 24"/>
            <p:cNvSpPr/>
            <p:nvPr/>
          </p:nvSpPr>
          <p:spPr>
            <a:xfrm>
              <a:off x="5612800" y="6388089"/>
              <a:ext cx="2771140" cy="499109"/>
            </a:xfrm>
            <a:custGeom>
              <a:avLst/>
              <a:gdLst/>
              <a:ahLst/>
              <a:cxnLst/>
              <a:rect l="l" t="t" r="r" b="b"/>
              <a:pathLst>
                <a:path w="2771140" h="499109">
                  <a:moveTo>
                    <a:pt x="2521200" y="498698"/>
                  </a:moveTo>
                  <a:lnTo>
                    <a:pt x="241183" y="498698"/>
                  </a:lnTo>
                  <a:lnTo>
                    <a:pt x="216781" y="496698"/>
                  </a:lnTo>
                  <a:lnTo>
                    <a:pt x="169152" y="485591"/>
                  </a:lnTo>
                  <a:lnTo>
                    <a:pt x="124604" y="465405"/>
                  </a:lnTo>
                  <a:lnTo>
                    <a:pt x="84851" y="436918"/>
                  </a:lnTo>
                  <a:lnTo>
                    <a:pt x="51418" y="401222"/>
                  </a:lnTo>
                  <a:lnTo>
                    <a:pt x="25593" y="359689"/>
                  </a:lnTo>
                  <a:lnTo>
                    <a:pt x="8366" y="313917"/>
                  </a:lnTo>
                  <a:lnTo>
                    <a:pt x="400" y="265662"/>
                  </a:lnTo>
                  <a:lnTo>
                    <a:pt x="0" y="241183"/>
                  </a:lnTo>
                  <a:lnTo>
                    <a:pt x="2001" y="216781"/>
                  </a:lnTo>
                  <a:lnTo>
                    <a:pt x="13107" y="169152"/>
                  </a:lnTo>
                  <a:lnTo>
                    <a:pt x="33292" y="124604"/>
                  </a:lnTo>
                  <a:lnTo>
                    <a:pt x="61780" y="84851"/>
                  </a:lnTo>
                  <a:lnTo>
                    <a:pt x="97476" y="51418"/>
                  </a:lnTo>
                  <a:lnTo>
                    <a:pt x="139009" y="25593"/>
                  </a:lnTo>
                  <a:lnTo>
                    <a:pt x="184782" y="8366"/>
                  </a:lnTo>
                  <a:lnTo>
                    <a:pt x="233036" y="400"/>
                  </a:lnTo>
                  <a:lnTo>
                    <a:pt x="249349" y="0"/>
                  </a:lnTo>
                  <a:lnTo>
                    <a:pt x="2529367" y="0"/>
                  </a:lnTo>
                  <a:lnTo>
                    <a:pt x="2577855" y="6384"/>
                  </a:lnTo>
                  <a:lnTo>
                    <a:pt x="2624167" y="22105"/>
                  </a:lnTo>
                  <a:lnTo>
                    <a:pt x="2666521" y="46559"/>
                  </a:lnTo>
                  <a:lnTo>
                    <a:pt x="2703291" y="78807"/>
                  </a:lnTo>
                  <a:lnTo>
                    <a:pt x="2733064" y="117608"/>
                  </a:lnTo>
                  <a:lnTo>
                    <a:pt x="2754693" y="161472"/>
                  </a:lnTo>
                  <a:lnTo>
                    <a:pt x="2767352" y="208713"/>
                  </a:lnTo>
                  <a:lnTo>
                    <a:pt x="2770549" y="257515"/>
                  </a:lnTo>
                  <a:lnTo>
                    <a:pt x="2768549" y="281917"/>
                  </a:lnTo>
                  <a:lnTo>
                    <a:pt x="2757442" y="329545"/>
                  </a:lnTo>
                  <a:lnTo>
                    <a:pt x="2737256" y="374093"/>
                  </a:lnTo>
                  <a:lnTo>
                    <a:pt x="2708769" y="413848"/>
                  </a:lnTo>
                  <a:lnTo>
                    <a:pt x="2673073" y="447280"/>
                  </a:lnTo>
                  <a:lnTo>
                    <a:pt x="2631540" y="473104"/>
                  </a:lnTo>
                  <a:lnTo>
                    <a:pt x="2585767" y="490331"/>
                  </a:lnTo>
                  <a:lnTo>
                    <a:pt x="2537513" y="498299"/>
                  </a:lnTo>
                  <a:lnTo>
                    <a:pt x="2521200" y="498698"/>
                  </a:lnTo>
                  <a:close/>
                </a:path>
              </a:pathLst>
            </a:custGeom>
            <a:solidFill>
              <a:srgbClr val="FFF4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12800" y="6388089"/>
              <a:ext cx="499109" cy="499109"/>
            </a:xfrm>
            <a:custGeom>
              <a:avLst/>
              <a:gdLst/>
              <a:ahLst/>
              <a:cxnLst/>
              <a:rect l="l" t="t" r="r" b="b"/>
              <a:pathLst>
                <a:path w="499110" h="499109">
                  <a:moveTo>
                    <a:pt x="257515" y="498698"/>
                  </a:moveTo>
                  <a:lnTo>
                    <a:pt x="208713" y="495501"/>
                  </a:lnTo>
                  <a:lnTo>
                    <a:pt x="161472" y="482843"/>
                  </a:lnTo>
                  <a:lnTo>
                    <a:pt x="117608" y="461213"/>
                  </a:lnTo>
                  <a:lnTo>
                    <a:pt x="78807" y="431441"/>
                  </a:lnTo>
                  <a:lnTo>
                    <a:pt x="46559" y="394670"/>
                  </a:lnTo>
                  <a:lnTo>
                    <a:pt x="22105" y="352316"/>
                  </a:lnTo>
                  <a:lnTo>
                    <a:pt x="6384" y="306004"/>
                  </a:lnTo>
                  <a:lnTo>
                    <a:pt x="0" y="257515"/>
                  </a:lnTo>
                  <a:lnTo>
                    <a:pt x="400" y="233036"/>
                  </a:lnTo>
                  <a:lnTo>
                    <a:pt x="8366" y="184782"/>
                  </a:lnTo>
                  <a:lnTo>
                    <a:pt x="25593" y="139009"/>
                  </a:lnTo>
                  <a:lnTo>
                    <a:pt x="51418" y="97476"/>
                  </a:lnTo>
                  <a:lnTo>
                    <a:pt x="84851" y="61780"/>
                  </a:lnTo>
                  <a:lnTo>
                    <a:pt x="124604" y="33292"/>
                  </a:lnTo>
                  <a:lnTo>
                    <a:pt x="169152" y="13107"/>
                  </a:lnTo>
                  <a:lnTo>
                    <a:pt x="216781" y="2001"/>
                  </a:lnTo>
                  <a:lnTo>
                    <a:pt x="241183" y="0"/>
                  </a:lnTo>
                  <a:lnTo>
                    <a:pt x="265662" y="400"/>
                  </a:lnTo>
                  <a:lnTo>
                    <a:pt x="313917" y="8366"/>
                  </a:lnTo>
                  <a:lnTo>
                    <a:pt x="359689" y="25593"/>
                  </a:lnTo>
                  <a:lnTo>
                    <a:pt x="401222" y="51418"/>
                  </a:lnTo>
                  <a:lnTo>
                    <a:pt x="436918" y="84851"/>
                  </a:lnTo>
                  <a:lnTo>
                    <a:pt x="465405" y="124604"/>
                  </a:lnTo>
                  <a:lnTo>
                    <a:pt x="485591" y="169152"/>
                  </a:lnTo>
                  <a:lnTo>
                    <a:pt x="496698" y="216781"/>
                  </a:lnTo>
                  <a:lnTo>
                    <a:pt x="498698" y="241183"/>
                  </a:lnTo>
                  <a:lnTo>
                    <a:pt x="498299" y="265662"/>
                  </a:lnTo>
                  <a:lnTo>
                    <a:pt x="490331" y="313917"/>
                  </a:lnTo>
                  <a:lnTo>
                    <a:pt x="473104" y="359689"/>
                  </a:lnTo>
                  <a:lnTo>
                    <a:pt x="447280" y="401222"/>
                  </a:lnTo>
                  <a:lnTo>
                    <a:pt x="413848" y="436918"/>
                  </a:lnTo>
                  <a:lnTo>
                    <a:pt x="374093" y="465405"/>
                  </a:lnTo>
                  <a:lnTo>
                    <a:pt x="329545" y="485591"/>
                  </a:lnTo>
                  <a:lnTo>
                    <a:pt x="281917" y="496698"/>
                  </a:lnTo>
                  <a:close/>
                </a:path>
              </a:pathLst>
            </a:custGeom>
            <a:solidFill>
              <a:srgbClr val="946B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561520" y="485088"/>
            <a:ext cx="3881120" cy="118745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 algn="ctr">
              <a:lnSpc>
                <a:spcPct val="102499"/>
              </a:lnSpc>
              <a:spcBef>
                <a:spcPts val="25"/>
              </a:spcBef>
            </a:pPr>
            <a:r>
              <a:rPr sz="2500" b="1" spc="-75" dirty="0">
                <a:solidFill>
                  <a:srgbClr val="372928"/>
                </a:solidFill>
                <a:latin typeface="Verdana"/>
                <a:cs typeface="Verdana"/>
              </a:rPr>
              <a:t>Nauczyciel </a:t>
            </a:r>
            <a:r>
              <a:rPr sz="2500" b="1" spc="-95" dirty="0">
                <a:solidFill>
                  <a:srgbClr val="372928"/>
                </a:solidFill>
                <a:latin typeface="Verdana"/>
                <a:cs typeface="Verdana"/>
              </a:rPr>
              <a:t>akademicki  </a:t>
            </a:r>
            <a:r>
              <a:rPr sz="2500" b="1" spc="-60" dirty="0">
                <a:solidFill>
                  <a:srgbClr val="372928"/>
                </a:solidFill>
                <a:latin typeface="Verdana"/>
                <a:cs typeface="Verdana"/>
              </a:rPr>
              <a:t>niepełniący</a:t>
            </a:r>
            <a:r>
              <a:rPr sz="2500" b="1" spc="130" dirty="0">
                <a:solidFill>
                  <a:srgbClr val="372928"/>
                </a:solidFill>
                <a:latin typeface="Verdana"/>
                <a:cs typeface="Verdana"/>
              </a:rPr>
              <a:t> </a:t>
            </a:r>
            <a:r>
              <a:rPr sz="2500" b="1" spc="-75" dirty="0">
                <a:solidFill>
                  <a:srgbClr val="372928"/>
                </a:solidFill>
                <a:latin typeface="Verdana"/>
                <a:cs typeface="Verdana"/>
              </a:rPr>
              <a:t>funkcji</a:t>
            </a:r>
            <a:endParaRPr sz="25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75"/>
              </a:spcBef>
            </a:pPr>
            <a:r>
              <a:rPr sz="2500" b="1" spc="-80" dirty="0">
                <a:solidFill>
                  <a:srgbClr val="372928"/>
                </a:solidFill>
                <a:latin typeface="Verdana"/>
                <a:cs typeface="Verdana"/>
              </a:rPr>
              <a:t>kierowniczych</a:t>
            </a:r>
            <a:endParaRPr sz="250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67064" y="3633831"/>
            <a:ext cx="3269615" cy="1577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0" b="1" spc="-105" dirty="0">
                <a:solidFill>
                  <a:srgbClr val="372928"/>
                </a:solidFill>
                <a:latin typeface="Verdana"/>
                <a:cs typeface="Verdana"/>
              </a:rPr>
              <a:t>Pracownik</a:t>
            </a:r>
            <a:endParaRPr sz="25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75"/>
              </a:spcBef>
            </a:pPr>
            <a:r>
              <a:rPr sz="2500" b="1" spc="-90" dirty="0">
                <a:solidFill>
                  <a:srgbClr val="372928"/>
                </a:solidFill>
                <a:latin typeface="Verdana"/>
                <a:cs typeface="Verdana"/>
              </a:rPr>
              <a:t>administracyjny</a:t>
            </a:r>
            <a:endParaRPr sz="2500">
              <a:latin typeface="Verdana"/>
              <a:cs typeface="Verdana"/>
            </a:endParaRPr>
          </a:p>
          <a:p>
            <a:pPr marL="12700" marR="5080" algn="ctr">
              <a:lnSpc>
                <a:spcPct val="102499"/>
              </a:lnSpc>
            </a:pPr>
            <a:r>
              <a:rPr sz="2500" b="1" spc="-60" dirty="0">
                <a:solidFill>
                  <a:srgbClr val="372928"/>
                </a:solidFill>
                <a:latin typeface="Verdana"/>
                <a:cs typeface="Verdana"/>
              </a:rPr>
              <a:t>niepełniący </a:t>
            </a:r>
            <a:r>
              <a:rPr sz="2500" b="1" spc="-75" dirty="0">
                <a:solidFill>
                  <a:srgbClr val="372928"/>
                </a:solidFill>
                <a:latin typeface="Verdana"/>
                <a:cs typeface="Verdana"/>
              </a:rPr>
              <a:t>funkcji  </a:t>
            </a:r>
            <a:r>
              <a:rPr sz="2500" b="1" spc="-80" dirty="0">
                <a:solidFill>
                  <a:srgbClr val="372928"/>
                </a:solidFill>
                <a:latin typeface="Verdana"/>
                <a:cs typeface="Verdana"/>
              </a:rPr>
              <a:t>kierowniczych</a:t>
            </a:r>
            <a:endParaRPr sz="250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311398" y="485088"/>
            <a:ext cx="3881120" cy="118745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065" marR="5080" algn="ctr">
              <a:lnSpc>
                <a:spcPct val="102499"/>
              </a:lnSpc>
              <a:spcBef>
                <a:spcPts val="25"/>
              </a:spcBef>
            </a:pPr>
            <a:r>
              <a:rPr sz="2500" b="1" spc="-75" dirty="0">
                <a:solidFill>
                  <a:srgbClr val="372928"/>
                </a:solidFill>
                <a:latin typeface="Verdana"/>
                <a:cs typeface="Verdana"/>
              </a:rPr>
              <a:t>Nauczyciel </a:t>
            </a:r>
            <a:r>
              <a:rPr sz="2500" b="1" spc="-95" dirty="0">
                <a:solidFill>
                  <a:srgbClr val="372928"/>
                </a:solidFill>
                <a:latin typeface="Verdana"/>
                <a:cs typeface="Verdana"/>
              </a:rPr>
              <a:t>akademicki  </a:t>
            </a:r>
            <a:r>
              <a:rPr sz="2500" b="1" spc="-60" dirty="0">
                <a:solidFill>
                  <a:srgbClr val="372928"/>
                </a:solidFill>
                <a:latin typeface="Verdana"/>
                <a:cs typeface="Verdana"/>
              </a:rPr>
              <a:t>pełniący</a:t>
            </a:r>
            <a:r>
              <a:rPr sz="2500" b="1" spc="130" dirty="0">
                <a:solidFill>
                  <a:srgbClr val="372928"/>
                </a:solidFill>
                <a:latin typeface="Verdana"/>
                <a:cs typeface="Verdana"/>
              </a:rPr>
              <a:t> </a:t>
            </a:r>
            <a:r>
              <a:rPr sz="2500" b="1" spc="-85" dirty="0">
                <a:solidFill>
                  <a:srgbClr val="372928"/>
                </a:solidFill>
                <a:latin typeface="Verdana"/>
                <a:cs typeface="Verdana"/>
              </a:rPr>
              <a:t>funkcje</a:t>
            </a:r>
            <a:endParaRPr sz="2500" dirty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75"/>
              </a:spcBef>
            </a:pPr>
            <a:r>
              <a:rPr sz="2500" b="1" spc="-80" dirty="0">
                <a:solidFill>
                  <a:srgbClr val="372928"/>
                </a:solidFill>
                <a:latin typeface="Verdana"/>
                <a:cs typeface="Verdana"/>
              </a:rPr>
              <a:t>kierownicze</a:t>
            </a:r>
            <a:endParaRPr sz="2500" dirty="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515533" y="3367253"/>
            <a:ext cx="4118610" cy="118745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065" marR="5080" algn="ctr">
              <a:lnSpc>
                <a:spcPct val="102499"/>
              </a:lnSpc>
              <a:spcBef>
                <a:spcPts val="25"/>
              </a:spcBef>
            </a:pPr>
            <a:r>
              <a:rPr sz="2500" b="1" spc="-245" dirty="0">
                <a:solidFill>
                  <a:srgbClr val="372928"/>
                </a:solidFill>
                <a:latin typeface="Verdana"/>
                <a:cs typeface="Verdana"/>
              </a:rPr>
              <a:t>Pracownik </a:t>
            </a:r>
            <a:r>
              <a:rPr sz="2500" b="1" spc="-240" dirty="0">
                <a:solidFill>
                  <a:srgbClr val="372928"/>
                </a:solidFill>
                <a:latin typeface="Verdana"/>
                <a:cs typeface="Verdana"/>
              </a:rPr>
              <a:t>administracyjny  </a:t>
            </a:r>
            <a:r>
              <a:rPr sz="2500" b="1" spc="-200" dirty="0">
                <a:solidFill>
                  <a:srgbClr val="372928"/>
                </a:solidFill>
                <a:latin typeface="Verdana"/>
                <a:cs typeface="Verdana"/>
              </a:rPr>
              <a:t>pełniący </a:t>
            </a:r>
            <a:r>
              <a:rPr sz="2500" b="1" spc="-225" dirty="0">
                <a:solidFill>
                  <a:srgbClr val="372928"/>
                </a:solidFill>
                <a:latin typeface="Verdana"/>
                <a:cs typeface="Verdana"/>
              </a:rPr>
              <a:t>funkcje  kierownicze</a:t>
            </a:r>
            <a:endParaRPr sz="2500" dirty="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515533" y="5835450"/>
            <a:ext cx="3557560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l-PL" sz="2500" b="1" spc="300" dirty="0">
                <a:solidFill>
                  <a:srgbClr val="37292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Student</a:t>
            </a:r>
            <a:endParaRPr sz="2500" b="1" dirty="0">
              <a:latin typeface="Verdana" panose="020B0604030504040204" pitchFamily="34" charset="0"/>
              <a:ea typeface="Verdana" panose="020B0604030504040204" pitchFamily="34" charset="0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9753600" y="7315200"/>
                </a:moveTo>
                <a:lnTo>
                  <a:pt x="0" y="7315200"/>
                </a:lnTo>
                <a:lnTo>
                  <a:pt x="0" y="0"/>
                </a:lnTo>
                <a:lnTo>
                  <a:pt x="9753600" y="0"/>
                </a:lnTo>
                <a:lnTo>
                  <a:pt x="9753600" y="7315200"/>
                </a:lnTo>
                <a:close/>
              </a:path>
            </a:pathLst>
          </a:custGeom>
          <a:solidFill>
            <a:srgbClr val="FFC61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15738" y="1284827"/>
            <a:ext cx="8720455" cy="4743450"/>
            <a:chOff x="515738" y="1284827"/>
            <a:chExt cx="8720455" cy="4743450"/>
          </a:xfrm>
        </p:grpSpPr>
        <p:sp>
          <p:nvSpPr>
            <p:cNvPr id="4" name="object 4"/>
            <p:cNvSpPr/>
            <p:nvPr/>
          </p:nvSpPr>
          <p:spPr>
            <a:xfrm>
              <a:off x="515738" y="1284827"/>
              <a:ext cx="4743450" cy="4743450"/>
            </a:xfrm>
            <a:custGeom>
              <a:avLst/>
              <a:gdLst/>
              <a:ahLst/>
              <a:cxnLst/>
              <a:rect l="l" t="t" r="r" b="b"/>
              <a:pathLst>
                <a:path w="4743450" h="4743450">
                  <a:moveTo>
                    <a:pt x="2371724" y="4743449"/>
                  </a:moveTo>
                  <a:lnTo>
                    <a:pt x="2323326" y="4742965"/>
                  </a:lnTo>
                  <a:lnTo>
                    <a:pt x="2275163" y="4741519"/>
                  </a:lnTo>
                  <a:lnTo>
                    <a:pt x="2227246" y="4739121"/>
                  </a:lnTo>
                  <a:lnTo>
                    <a:pt x="2179583" y="4735779"/>
                  </a:lnTo>
                  <a:lnTo>
                    <a:pt x="2132183" y="4731502"/>
                  </a:lnTo>
                  <a:lnTo>
                    <a:pt x="2085056" y="4726301"/>
                  </a:lnTo>
                  <a:lnTo>
                    <a:pt x="2038212" y="4720184"/>
                  </a:lnTo>
                  <a:lnTo>
                    <a:pt x="1991658" y="4713159"/>
                  </a:lnTo>
                  <a:lnTo>
                    <a:pt x="1945404" y="4705238"/>
                  </a:lnTo>
                  <a:lnTo>
                    <a:pt x="1899460" y="4696428"/>
                  </a:lnTo>
                  <a:lnTo>
                    <a:pt x="1853835" y="4686738"/>
                  </a:lnTo>
                  <a:lnTo>
                    <a:pt x="1808538" y="4676179"/>
                  </a:lnTo>
                  <a:lnTo>
                    <a:pt x="1763577" y="4664759"/>
                  </a:lnTo>
                  <a:lnTo>
                    <a:pt x="1718963" y="4652487"/>
                  </a:lnTo>
                  <a:lnTo>
                    <a:pt x="1674705" y="4639373"/>
                  </a:lnTo>
                  <a:lnTo>
                    <a:pt x="1630811" y="4625426"/>
                  </a:lnTo>
                  <a:lnTo>
                    <a:pt x="1587291" y="4610654"/>
                  </a:lnTo>
                  <a:lnTo>
                    <a:pt x="1544153" y="4595068"/>
                  </a:lnTo>
                  <a:lnTo>
                    <a:pt x="1501409" y="4578676"/>
                  </a:lnTo>
                  <a:lnTo>
                    <a:pt x="1459065" y="4561488"/>
                  </a:lnTo>
                  <a:lnTo>
                    <a:pt x="1417132" y="4543512"/>
                  </a:lnTo>
                  <a:lnTo>
                    <a:pt x="1375619" y="4524758"/>
                  </a:lnTo>
                  <a:lnTo>
                    <a:pt x="1334534" y="4505235"/>
                  </a:lnTo>
                  <a:lnTo>
                    <a:pt x="1293888" y="4484953"/>
                  </a:lnTo>
                  <a:lnTo>
                    <a:pt x="1253689" y="4463920"/>
                  </a:lnTo>
                  <a:lnTo>
                    <a:pt x="1213947" y="4442146"/>
                  </a:lnTo>
                  <a:lnTo>
                    <a:pt x="1174670" y="4419639"/>
                  </a:lnTo>
                  <a:lnTo>
                    <a:pt x="1135868" y="4396409"/>
                  </a:lnTo>
                  <a:lnTo>
                    <a:pt x="1097551" y="4372466"/>
                  </a:lnTo>
                  <a:lnTo>
                    <a:pt x="1059726" y="4347818"/>
                  </a:lnTo>
                  <a:lnTo>
                    <a:pt x="1022404" y="4322475"/>
                  </a:lnTo>
                  <a:lnTo>
                    <a:pt x="985594" y="4296445"/>
                  </a:lnTo>
                  <a:lnTo>
                    <a:pt x="949305" y="4269739"/>
                  </a:lnTo>
                  <a:lnTo>
                    <a:pt x="913545" y="4242364"/>
                  </a:lnTo>
                  <a:lnTo>
                    <a:pt x="878325" y="4214331"/>
                  </a:lnTo>
                  <a:lnTo>
                    <a:pt x="843653" y="4185649"/>
                  </a:lnTo>
                  <a:lnTo>
                    <a:pt x="809539" y="4156326"/>
                  </a:lnTo>
                  <a:lnTo>
                    <a:pt x="775991" y="4126372"/>
                  </a:lnTo>
                  <a:lnTo>
                    <a:pt x="743020" y="4095796"/>
                  </a:lnTo>
                  <a:lnTo>
                    <a:pt x="710633" y="4064608"/>
                  </a:lnTo>
                  <a:lnTo>
                    <a:pt x="678841" y="4032816"/>
                  </a:lnTo>
                  <a:lnTo>
                    <a:pt x="647653" y="4000429"/>
                  </a:lnTo>
                  <a:lnTo>
                    <a:pt x="617077" y="3967458"/>
                  </a:lnTo>
                  <a:lnTo>
                    <a:pt x="587123" y="3933910"/>
                  </a:lnTo>
                  <a:lnTo>
                    <a:pt x="557800" y="3899796"/>
                  </a:lnTo>
                  <a:lnTo>
                    <a:pt x="529118" y="3865124"/>
                  </a:lnTo>
                  <a:lnTo>
                    <a:pt x="501084" y="3829904"/>
                  </a:lnTo>
                  <a:lnTo>
                    <a:pt x="473710" y="3794144"/>
                  </a:lnTo>
                  <a:lnTo>
                    <a:pt x="447003" y="3757855"/>
                  </a:lnTo>
                  <a:lnTo>
                    <a:pt x="420974" y="3721044"/>
                  </a:lnTo>
                  <a:lnTo>
                    <a:pt x="395631" y="3683723"/>
                  </a:lnTo>
                  <a:lnTo>
                    <a:pt x="370983" y="3645898"/>
                  </a:lnTo>
                  <a:lnTo>
                    <a:pt x="347039" y="3607580"/>
                  </a:lnTo>
                  <a:lnTo>
                    <a:pt x="323810" y="3568779"/>
                  </a:lnTo>
                  <a:lnTo>
                    <a:pt x="301303" y="3529502"/>
                  </a:lnTo>
                  <a:lnTo>
                    <a:pt x="279529" y="3489760"/>
                  </a:lnTo>
                  <a:lnTo>
                    <a:pt x="258496" y="3449561"/>
                  </a:lnTo>
                  <a:lnTo>
                    <a:pt x="238213" y="3408915"/>
                  </a:lnTo>
                  <a:lnTo>
                    <a:pt x="218691" y="3367830"/>
                  </a:lnTo>
                  <a:lnTo>
                    <a:pt x="199937" y="3326317"/>
                  </a:lnTo>
                  <a:lnTo>
                    <a:pt x="181961" y="3284384"/>
                  </a:lnTo>
                  <a:lnTo>
                    <a:pt x="164773" y="3242040"/>
                  </a:lnTo>
                  <a:lnTo>
                    <a:pt x="148381" y="3199295"/>
                  </a:lnTo>
                  <a:lnTo>
                    <a:pt x="132795" y="3156158"/>
                  </a:lnTo>
                  <a:lnTo>
                    <a:pt x="118023" y="3112638"/>
                  </a:lnTo>
                  <a:lnTo>
                    <a:pt x="104076" y="3068744"/>
                  </a:lnTo>
                  <a:lnTo>
                    <a:pt x="90962" y="3024485"/>
                  </a:lnTo>
                  <a:lnTo>
                    <a:pt x="78690" y="2979871"/>
                  </a:lnTo>
                  <a:lnTo>
                    <a:pt x="67270" y="2934911"/>
                  </a:lnTo>
                  <a:lnTo>
                    <a:pt x="56711" y="2889614"/>
                  </a:lnTo>
                  <a:lnTo>
                    <a:pt x="47021" y="2843988"/>
                  </a:lnTo>
                  <a:lnTo>
                    <a:pt x="38211" y="2798045"/>
                  </a:lnTo>
                  <a:lnTo>
                    <a:pt x="30289" y="2751791"/>
                  </a:lnTo>
                  <a:lnTo>
                    <a:pt x="23265" y="2705237"/>
                  </a:lnTo>
                  <a:lnTo>
                    <a:pt x="17148" y="2658393"/>
                  </a:lnTo>
                  <a:lnTo>
                    <a:pt x="11946" y="2611266"/>
                  </a:lnTo>
                  <a:lnTo>
                    <a:pt x="7670" y="2563866"/>
                  </a:lnTo>
                  <a:lnTo>
                    <a:pt x="4328" y="2516203"/>
                  </a:lnTo>
                  <a:lnTo>
                    <a:pt x="1929" y="2468286"/>
                  </a:lnTo>
                  <a:lnTo>
                    <a:pt x="484" y="2420123"/>
                  </a:lnTo>
                  <a:lnTo>
                    <a:pt x="0" y="2371724"/>
                  </a:lnTo>
                  <a:lnTo>
                    <a:pt x="484" y="2323326"/>
                  </a:lnTo>
                  <a:lnTo>
                    <a:pt x="1929" y="2275163"/>
                  </a:lnTo>
                  <a:lnTo>
                    <a:pt x="4328" y="2227246"/>
                  </a:lnTo>
                  <a:lnTo>
                    <a:pt x="7670" y="2179583"/>
                  </a:lnTo>
                  <a:lnTo>
                    <a:pt x="11946" y="2132183"/>
                  </a:lnTo>
                  <a:lnTo>
                    <a:pt x="17148" y="2085056"/>
                  </a:lnTo>
                  <a:lnTo>
                    <a:pt x="23265" y="2038212"/>
                  </a:lnTo>
                  <a:lnTo>
                    <a:pt x="30289" y="1991658"/>
                  </a:lnTo>
                  <a:lnTo>
                    <a:pt x="38211" y="1945404"/>
                  </a:lnTo>
                  <a:lnTo>
                    <a:pt x="47021" y="1899460"/>
                  </a:lnTo>
                  <a:lnTo>
                    <a:pt x="56711" y="1853835"/>
                  </a:lnTo>
                  <a:lnTo>
                    <a:pt x="67270" y="1808538"/>
                  </a:lnTo>
                  <a:lnTo>
                    <a:pt x="78690" y="1763577"/>
                  </a:lnTo>
                  <a:lnTo>
                    <a:pt x="90962" y="1718963"/>
                  </a:lnTo>
                  <a:lnTo>
                    <a:pt x="104076" y="1674705"/>
                  </a:lnTo>
                  <a:lnTo>
                    <a:pt x="118023" y="1630811"/>
                  </a:lnTo>
                  <a:lnTo>
                    <a:pt x="132795" y="1587291"/>
                  </a:lnTo>
                  <a:lnTo>
                    <a:pt x="148381" y="1544153"/>
                  </a:lnTo>
                  <a:lnTo>
                    <a:pt x="164773" y="1501409"/>
                  </a:lnTo>
                  <a:lnTo>
                    <a:pt x="181961" y="1459065"/>
                  </a:lnTo>
                  <a:lnTo>
                    <a:pt x="199937" y="1417132"/>
                  </a:lnTo>
                  <a:lnTo>
                    <a:pt x="218691" y="1375619"/>
                  </a:lnTo>
                  <a:lnTo>
                    <a:pt x="238213" y="1334534"/>
                  </a:lnTo>
                  <a:lnTo>
                    <a:pt x="258496" y="1293888"/>
                  </a:lnTo>
                  <a:lnTo>
                    <a:pt x="279529" y="1253689"/>
                  </a:lnTo>
                  <a:lnTo>
                    <a:pt x="301303" y="1213947"/>
                  </a:lnTo>
                  <a:lnTo>
                    <a:pt x="323810" y="1174670"/>
                  </a:lnTo>
                  <a:lnTo>
                    <a:pt x="347039" y="1135868"/>
                  </a:lnTo>
                  <a:lnTo>
                    <a:pt x="370983" y="1097551"/>
                  </a:lnTo>
                  <a:lnTo>
                    <a:pt x="395631" y="1059726"/>
                  </a:lnTo>
                  <a:lnTo>
                    <a:pt x="420974" y="1022404"/>
                  </a:lnTo>
                  <a:lnTo>
                    <a:pt x="447003" y="985594"/>
                  </a:lnTo>
                  <a:lnTo>
                    <a:pt x="473710" y="949305"/>
                  </a:lnTo>
                  <a:lnTo>
                    <a:pt x="501084" y="913545"/>
                  </a:lnTo>
                  <a:lnTo>
                    <a:pt x="529118" y="878325"/>
                  </a:lnTo>
                  <a:lnTo>
                    <a:pt x="557800" y="843653"/>
                  </a:lnTo>
                  <a:lnTo>
                    <a:pt x="587123" y="809539"/>
                  </a:lnTo>
                  <a:lnTo>
                    <a:pt x="617077" y="775991"/>
                  </a:lnTo>
                  <a:lnTo>
                    <a:pt x="647653" y="743020"/>
                  </a:lnTo>
                  <a:lnTo>
                    <a:pt x="678841" y="710633"/>
                  </a:lnTo>
                  <a:lnTo>
                    <a:pt x="710633" y="678841"/>
                  </a:lnTo>
                  <a:lnTo>
                    <a:pt x="743020" y="647653"/>
                  </a:lnTo>
                  <a:lnTo>
                    <a:pt x="775991" y="617077"/>
                  </a:lnTo>
                  <a:lnTo>
                    <a:pt x="809539" y="587123"/>
                  </a:lnTo>
                  <a:lnTo>
                    <a:pt x="843653" y="557800"/>
                  </a:lnTo>
                  <a:lnTo>
                    <a:pt x="878325" y="529118"/>
                  </a:lnTo>
                  <a:lnTo>
                    <a:pt x="913545" y="501084"/>
                  </a:lnTo>
                  <a:lnTo>
                    <a:pt x="949305" y="473710"/>
                  </a:lnTo>
                  <a:lnTo>
                    <a:pt x="985594" y="447003"/>
                  </a:lnTo>
                  <a:lnTo>
                    <a:pt x="1022404" y="420974"/>
                  </a:lnTo>
                  <a:lnTo>
                    <a:pt x="1059726" y="395631"/>
                  </a:lnTo>
                  <a:lnTo>
                    <a:pt x="1097551" y="370983"/>
                  </a:lnTo>
                  <a:lnTo>
                    <a:pt x="1135868" y="347039"/>
                  </a:lnTo>
                  <a:lnTo>
                    <a:pt x="1174670" y="323810"/>
                  </a:lnTo>
                  <a:lnTo>
                    <a:pt x="1213947" y="301303"/>
                  </a:lnTo>
                  <a:lnTo>
                    <a:pt x="1253689" y="279529"/>
                  </a:lnTo>
                  <a:lnTo>
                    <a:pt x="1293888" y="258496"/>
                  </a:lnTo>
                  <a:lnTo>
                    <a:pt x="1334534" y="238213"/>
                  </a:lnTo>
                  <a:lnTo>
                    <a:pt x="1375619" y="218691"/>
                  </a:lnTo>
                  <a:lnTo>
                    <a:pt x="1417132" y="199937"/>
                  </a:lnTo>
                  <a:lnTo>
                    <a:pt x="1459065" y="181961"/>
                  </a:lnTo>
                  <a:lnTo>
                    <a:pt x="1501409" y="164773"/>
                  </a:lnTo>
                  <a:lnTo>
                    <a:pt x="1544153" y="148381"/>
                  </a:lnTo>
                  <a:lnTo>
                    <a:pt x="1587291" y="132795"/>
                  </a:lnTo>
                  <a:lnTo>
                    <a:pt x="1630811" y="118023"/>
                  </a:lnTo>
                  <a:lnTo>
                    <a:pt x="1674705" y="104076"/>
                  </a:lnTo>
                  <a:lnTo>
                    <a:pt x="1718963" y="90962"/>
                  </a:lnTo>
                  <a:lnTo>
                    <a:pt x="1763577" y="78690"/>
                  </a:lnTo>
                  <a:lnTo>
                    <a:pt x="1808538" y="67270"/>
                  </a:lnTo>
                  <a:lnTo>
                    <a:pt x="1853835" y="56711"/>
                  </a:lnTo>
                  <a:lnTo>
                    <a:pt x="1899460" y="47021"/>
                  </a:lnTo>
                  <a:lnTo>
                    <a:pt x="1945404" y="38211"/>
                  </a:lnTo>
                  <a:lnTo>
                    <a:pt x="1991658" y="30289"/>
                  </a:lnTo>
                  <a:lnTo>
                    <a:pt x="2038212" y="23265"/>
                  </a:lnTo>
                  <a:lnTo>
                    <a:pt x="2085056" y="17148"/>
                  </a:lnTo>
                  <a:lnTo>
                    <a:pt x="2132183" y="11946"/>
                  </a:lnTo>
                  <a:lnTo>
                    <a:pt x="2179583" y="7670"/>
                  </a:lnTo>
                  <a:lnTo>
                    <a:pt x="2227246" y="4328"/>
                  </a:lnTo>
                  <a:lnTo>
                    <a:pt x="2275163" y="1929"/>
                  </a:lnTo>
                  <a:lnTo>
                    <a:pt x="2323326" y="484"/>
                  </a:lnTo>
                  <a:lnTo>
                    <a:pt x="2371724" y="0"/>
                  </a:lnTo>
                  <a:lnTo>
                    <a:pt x="2420123" y="484"/>
                  </a:lnTo>
                  <a:lnTo>
                    <a:pt x="2468286" y="1929"/>
                  </a:lnTo>
                  <a:lnTo>
                    <a:pt x="2516203" y="4328"/>
                  </a:lnTo>
                  <a:lnTo>
                    <a:pt x="2563866" y="7670"/>
                  </a:lnTo>
                  <a:lnTo>
                    <a:pt x="2611266" y="11946"/>
                  </a:lnTo>
                  <a:lnTo>
                    <a:pt x="2658393" y="17148"/>
                  </a:lnTo>
                  <a:lnTo>
                    <a:pt x="2705237" y="23265"/>
                  </a:lnTo>
                  <a:lnTo>
                    <a:pt x="2751791" y="30289"/>
                  </a:lnTo>
                  <a:lnTo>
                    <a:pt x="2798045" y="38211"/>
                  </a:lnTo>
                  <a:lnTo>
                    <a:pt x="2843988" y="47021"/>
                  </a:lnTo>
                  <a:lnTo>
                    <a:pt x="2889614" y="56711"/>
                  </a:lnTo>
                  <a:lnTo>
                    <a:pt x="2934911" y="67270"/>
                  </a:lnTo>
                  <a:lnTo>
                    <a:pt x="2979871" y="78690"/>
                  </a:lnTo>
                  <a:lnTo>
                    <a:pt x="3024485" y="90962"/>
                  </a:lnTo>
                  <a:lnTo>
                    <a:pt x="3068744" y="104076"/>
                  </a:lnTo>
                  <a:lnTo>
                    <a:pt x="3112638" y="118023"/>
                  </a:lnTo>
                  <a:lnTo>
                    <a:pt x="3156158" y="132795"/>
                  </a:lnTo>
                  <a:lnTo>
                    <a:pt x="3199295" y="148381"/>
                  </a:lnTo>
                  <a:lnTo>
                    <a:pt x="3242040" y="164773"/>
                  </a:lnTo>
                  <a:lnTo>
                    <a:pt x="3284384" y="181961"/>
                  </a:lnTo>
                  <a:lnTo>
                    <a:pt x="3326317" y="199937"/>
                  </a:lnTo>
                  <a:lnTo>
                    <a:pt x="3367830" y="218691"/>
                  </a:lnTo>
                  <a:lnTo>
                    <a:pt x="3408915" y="238213"/>
                  </a:lnTo>
                  <a:lnTo>
                    <a:pt x="3449561" y="258496"/>
                  </a:lnTo>
                  <a:lnTo>
                    <a:pt x="3489760" y="279529"/>
                  </a:lnTo>
                  <a:lnTo>
                    <a:pt x="3529502" y="301303"/>
                  </a:lnTo>
                  <a:lnTo>
                    <a:pt x="3568779" y="323810"/>
                  </a:lnTo>
                  <a:lnTo>
                    <a:pt x="3607580" y="347039"/>
                  </a:lnTo>
                  <a:lnTo>
                    <a:pt x="3645898" y="370983"/>
                  </a:lnTo>
                  <a:lnTo>
                    <a:pt x="3683723" y="395631"/>
                  </a:lnTo>
                  <a:lnTo>
                    <a:pt x="3721044" y="420974"/>
                  </a:lnTo>
                  <a:lnTo>
                    <a:pt x="3757855" y="447003"/>
                  </a:lnTo>
                  <a:lnTo>
                    <a:pt x="3794144" y="473710"/>
                  </a:lnTo>
                  <a:lnTo>
                    <a:pt x="3829904" y="501084"/>
                  </a:lnTo>
                  <a:lnTo>
                    <a:pt x="3865124" y="529118"/>
                  </a:lnTo>
                  <a:lnTo>
                    <a:pt x="3899796" y="557800"/>
                  </a:lnTo>
                  <a:lnTo>
                    <a:pt x="3933910" y="587123"/>
                  </a:lnTo>
                  <a:lnTo>
                    <a:pt x="3967458" y="617077"/>
                  </a:lnTo>
                  <a:lnTo>
                    <a:pt x="4000429" y="647653"/>
                  </a:lnTo>
                  <a:lnTo>
                    <a:pt x="4032816" y="678841"/>
                  </a:lnTo>
                  <a:lnTo>
                    <a:pt x="4064608" y="710633"/>
                  </a:lnTo>
                  <a:lnTo>
                    <a:pt x="4095796" y="743020"/>
                  </a:lnTo>
                  <a:lnTo>
                    <a:pt x="4126372" y="775991"/>
                  </a:lnTo>
                  <a:lnTo>
                    <a:pt x="4156326" y="809539"/>
                  </a:lnTo>
                  <a:lnTo>
                    <a:pt x="4185649" y="843653"/>
                  </a:lnTo>
                  <a:lnTo>
                    <a:pt x="4214331" y="878325"/>
                  </a:lnTo>
                  <a:lnTo>
                    <a:pt x="4242364" y="913545"/>
                  </a:lnTo>
                  <a:lnTo>
                    <a:pt x="4269739" y="949305"/>
                  </a:lnTo>
                  <a:lnTo>
                    <a:pt x="4296445" y="985594"/>
                  </a:lnTo>
                  <a:lnTo>
                    <a:pt x="4322475" y="1022404"/>
                  </a:lnTo>
                  <a:lnTo>
                    <a:pt x="4347818" y="1059726"/>
                  </a:lnTo>
                  <a:lnTo>
                    <a:pt x="4372466" y="1097551"/>
                  </a:lnTo>
                  <a:lnTo>
                    <a:pt x="4396409" y="1135868"/>
                  </a:lnTo>
                  <a:lnTo>
                    <a:pt x="4419639" y="1174670"/>
                  </a:lnTo>
                  <a:lnTo>
                    <a:pt x="4442146" y="1213947"/>
                  </a:lnTo>
                  <a:lnTo>
                    <a:pt x="4463920" y="1253689"/>
                  </a:lnTo>
                  <a:lnTo>
                    <a:pt x="4484953" y="1293888"/>
                  </a:lnTo>
                  <a:lnTo>
                    <a:pt x="4505235" y="1334534"/>
                  </a:lnTo>
                  <a:lnTo>
                    <a:pt x="4524758" y="1375619"/>
                  </a:lnTo>
                  <a:lnTo>
                    <a:pt x="4543512" y="1417132"/>
                  </a:lnTo>
                  <a:lnTo>
                    <a:pt x="4561488" y="1459065"/>
                  </a:lnTo>
                  <a:lnTo>
                    <a:pt x="4578676" y="1501409"/>
                  </a:lnTo>
                  <a:lnTo>
                    <a:pt x="4595068" y="1544153"/>
                  </a:lnTo>
                  <a:lnTo>
                    <a:pt x="4610654" y="1587291"/>
                  </a:lnTo>
                  <a:lnTo>
                    <a:pt x="4625426" y="1630811"/>
                  </a:lnTo>
                  <a:lnTo>
                    <a:pt x="4639373" y="1674705"/>
                  </a:lnTo>
                  <a:lnTo>
                    <a:pt x="4652487" y="1718963"/>
                  </a:lnTo>
                  <a:lnTo>
                    <a:pt x="4664759" y="1763577"/>
                  </a:lnTo>
                  <a:lnTo>
                    <a:pt x="4676179" y="1808538"/>
                  </a:lnTo>
                  <a:lnTo>
                    <a:pt x="4686738" y="1853835"/>
                  </a:lnTo>
                  <a:lnTo>
                    <a:pt x="4696428" y="1899460"/>
                  </a:lnTo>
                  <a:lnTo>
                    <a:pt x="4705238" y="1945404"/>
                  </a:lnTo>
                  <a:lnTo>
                    <a:pt x="4713159" y="1991658"/>
                  </a:lnTo>
                  <a:lnTo>
                    <a:pt x="4720184" y="2038212"/>
                  </a:lnTo>
                  <a:lnTo>
                    <a:pt x="4726301" y="2085056"/>
                  </a:lnTo>
                  <a:lnTo>
                    <a:pt x="4731502" y="2132183"/>
                  </a:lnTo>
                  <a:lnTo>
                    <a:pt x="4735779" y="2179583"/>
                  </a:lnTo>
                  <a:lnTo>
                    <a:pt x="4739121" y="2227246"/>
                  </a:lnTo>
                  <a:lnTo>
                    <a:pt x="4741519" y="2275163"/>
                  </a:lnTo>
                  <a:lnTo>
                    <a:pt x="4742965" y="2323326"/>
                  </a:lnTo>
                  <a:lnTo>
                    <a:pt x="4743449" y="2371724"/>
                  </a:lnTo>
                  <a:lnTo>
                    <a:pt x="4742965" y="2420123"/>
                  </a:lnTo>
                  <a:lnTo>
                    <a:pt x="4741519" y="2468286"/>
                  </a:lnTo>
                  <a:lnTo>
                    <a:pt x="4739121" y="2516203"/>
                  </a:lnTo>
                  <a:lnTo>
                    <a:pt x="4735779" y="2563866"/>
                  </a:lnTo>
                  <a:lnTo>
                    <a:pt x="4731502" y="2611266"/>
                  </a:lnTo>
                  <a:lnTo>
                    <a:pt x="4726301" y="2658393"/>
                  </a:lnTo>
                  <a:lnTo>
                    <a:pt x="4720184" y="2705237"/>
                  </a:lnTo>
                  <a:lnTo>
                    <a:pt x="4713159" y="2751791"/>
                  </a:lnTo>
                  <a:lnTo>
                    <a:pt x="4705238" y="2798045"/>
                  </a:lnTo>
                  <a:lnTo>
                    <a:pt x="4696428" y="2843988"/>
                  </a:lnTo>
                  <a:lnTo>
                    <a:pt x="4686738" y="2889614"/>
                  </a:lnTo>
                  <a:lnTo>
                    <a:pt x="4676179" y="2934911"/>
                  </a:lnTo>
                  <a:lnTo>
                    <a:pt x="4664759" y="2979871"/>
                  </a:lnTo>
                  <a:lnTo>
                    <a:pt x="4652487" y="3024485"/>
                  </a:lnTo>
                  <a:lnTo>
                    <a:pt x="4639373" y="3068744"/>
                  </a:lnTo>
                  <a:lnTo>
                    <a:pt x="4625426" y="3112638"/>
                  </a:lnTo>
                  <a:lnTo>
                    <a:pt x="4610654" y="3156158"/>
                  </a:lnTo>
                  <a:lnTo>
                    <a:pt x="4595068" y="3199295"/>
                  </a:lnTo>
                  <a:lnTo>
                    <a:pt x="4578676" y="3242040"/>
                  </a:lnTo>
                  <a:lnTo>
                    <a:pt x="4561488" y="3284384"/>
                  </a:lnTo>
                  <a:lnTo>
                    <a:pt x="4543512" y="3326317"/>
                  </a:lnTo>
                  <a:lnTo>
                    <a:pt x="4524758" y="3367830"/>
                  </a:lnTo>
                  <a:lnTo>
                    <a:pt x="4505235" y="3408915"/>
                  </a:lnTo>
                  <a:lnTo>
                    <a:pt x="4484953" y="3449561"/>
                  </a:lnTo>
                  <a:lnTo>
                    <a:pt x="4463920" y="3489760"/>
                  </a:lnTo>
                  <a:lnTo>
                    <a:pt x="4442146" y="3529502"/>
                  </a:lnTo>
                  <a:lnTo>
                    <a:pt x="4419639" y="3568779"/>
                  </a:lnTo>
                  <a:lnTo>
                    <a:pt x="4396409" y="3607580"/>
                  </a:lnTo>
                  <a:lnTo>
                    <a:pt x="4372466" y="3645898"/>
                  </a:lnTo>
                  <a:lnTo>
                    <a:pt x="4347818" y="3683723"/>
                  </a:lnTo>
                  <a:lnTo>
                    <a:pt x="4322475" y="3721044"/>
                  </a:lnTo>
                  <a:lnTo>
                    <a:pt x="4296445" y="3757855"/>
                  </a:lnTo>
                  <a:lnTo>
                    <a:pt x="4269739" y="3794144"/>
                  </a:lnTo>
                  <a:lnTo>
                    <a:pt x="4242364" y="3829904"/>
                  </a:lnTo>
                  <a:lnTo>
                    <a:pt x="4214331" y="3865124"/>
                  </a:lnTo>
                  <a:lnTo>
                    <a:pt x="4185649" y="3899796"/>
                  </a:lnTo>
                  <a:lnTo>
                    <a:pt x="4156326" y="3933910"/>
                  </a:lnTo>
                  <a:lnTo>
                    <a:pt x="4126372" y="3967458"/>
                  </a:lnTo>
                  <a:lnTo>
                    <a:pt x="4095796" y="4000429"/>
                  </a:lnTo>
                  <a:lnTo>
                    <a:pt x="4064608" y="4032816"/>
                  </a:lnTo>
                  <a:lnTo>
                    <a:pt x="4032816" y="4064608"/>
                  </a:lnTo>
                  <a:lnTo>
                    <a:pt x="4000429" y="4095796"/>
                  </a:lnTo>
                  <a:lnTo>
                    <a:pt x="3967458" y="4126372"/>
                  </a:lnTo>
                  <a:lnTo>
                    <a:pt x="3933910" y="4156326"/>
                  </a:lnTo>
                  <a:lnTo>
                    <a:pt x="3899796" y="4185649"/>
                  </a:lnTo>
                  <a:lnTo>
                    <a:pt x="3865124" y="4214331"/>
                  </a:lnTo>
                  <a:lnTo>
                    <a:pt x="3829904" y="4242364"/>
                  </a:lnTo>
                  <a:lnTo>
                    <a:pt x="3794144" y="4269739"/>
                  </a:lnTo>
                  <a:lnTo>
                    <a:pt x="3757855" y="4296445"/>
                  </a:lnTo>
                  <a:lnTo>
                    <a:pt x="3721044" y="4322475"/>
                  </a:lnTo>
                  <a:lnTo>
                    <a:pt x="3683723" y="4347818"/>
                  </a:lnTo>
                  <a:lnTo>
                    <a:pt x="3645898" y="4372466"/>
                  </a:lnTo>
                  <a:lnTo>
                    <a:pt x="3607580" y="4396409"/>
                  </a:lnTo>
                  <a:lnTo>
                    <a:pt x="3568779" y="4419639"/>
                  </a:lnTo>
                  <a:lnTo>
                    <a:pt x="3529502" y="4442146"/>
                  </a:lnTo>
                  <a:lnTo>
                    <a:pt x="3489760" y="4463920"/>
                  </a:lnTo>
                  <a:lnTo>
                    <a:pt x="3449561" y="4484953"/>
                  </a:lnTo>
                  <a:lnTo>
                    <a:pt x="3408915" y="4505235"/>
                  </a:lnTo>
                  <a:lnTo>
                    <a:pt x="3367830" y="4524758"/>
                  </a:lnTo>
                  <a:lnTo>
                    <a:pt x="3326317" y="4543512"/>
                  </a:lnTo>
                  <a:lnTo>
                    <a:pt x="3284384" y="4561488"/>
                  </a:lnTo>
                  <a:lnTo>
                    <a:pt x="3242040" y="4578676"/>
                  </a:lnTo>
                  <a:lnTo>
                    <a:pt x="3199295" y="4595068"/>
                  </a:lnTo>
                  <a:lnTo>
                    <a:pt x="3156158" y="4610654"/>
                  </a:lnTo>
                  <a:lnTo>
                    <a:pt x="3112638" y="4625426"/>
                  </a:lnTo>
                  <a:lnTo>
                    <a:pt x="3068744" y="4639373"/>
                  </a:lnTo>
                  <a:lnTo>
                    <a:pt x="3024485" y="4652487"/>
                  </a:lnTo>
                  <a:lnTo>
                    <a:pt x="2979871" y="4664759"/>
                  </a:lnTo>
                  <a:lnTo>
                    <a:pt x="2934911" y="4676179"/>
                  </a:lnTo>
                  <a:lnTo>
                    <a:pt x="2889614" y="4686738"/>
                  </a:lnTo>
                  <a:lnTo>
                    <a:pt x="2843988" y="4696428"/>
                  </a:lnTo>
                  <a:lnTo>
                    <a:pt x="2798045" y="4705238"/>
                  </a:lnTo>
                  <a:lnTo>
                    <a:pt x="2751791" y="4713159"/>
                  </a:lnTo>
                  <a:lnTo>
                    <a:pt x="2705237" y="4720184"/>
                  </a:lnTo>
                  <a:lnTo>
                    <a:pt x="2658393" y="4726301"/>
                  </a:lnTo>
                  <a:lnTo>
                    <a:pt x="2611266" y="4731502"/>
                  </a:lnTo>
                  <a:lnTo>
                    <a:pt x="2563866" y="4735779"/>
                  </a:lnTo>
                  <a:lnTo>
                    <a:pt x="2516203" y="4739121"/>
                  </a:lnTo>
                  <a:lnTo>
                    <a:pt x="2468286" y="4741519"/>
                  </a:lnTo>
                  <a:lnTo>
                    <a:pt x="2420123" y="4742965"/>
                  </a:lnTo>
                  <a:lnTo>
                    <a:pt x="2371724" y="4743449"/>
                  </a:lnTo>
                  <a:close/>
                </a:path>
              </a:pathLst>
            </a:custGeom>
            <a:solidFill>
              <a:srgbClr val="946B09">
                <a:alpha val="8470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92323" y="1284827"/>
              <a:ext cx="4743450" cy="4743450"/>
            </a:xfrm>
            <a:custGeom>
              <a:avLst/>
              <a:gdLst/>
              <a:ahLst/>
              <a:cxnLst/>
              <a:rect l="l" t="t" r="r" b="b"/>
              <a:pathLst>
                <a:path w="4743450" h="4743450">
                  <a:moveTo>
                    <a:pt x="2371724" y="4743449"/>
                  </a:moveTo>
                  <a:lnTo>
                    <a:pt x="2323326" y="4742965"/>
                  </a:lnTo>
                  <a:lnTo>
                    <a:pt x="2275163" y="4741519"/>
                  </a:lnTo>
                  <a:lnTo>
                    <a:pt x="2227246" y="4739121"/>
                  </a:lnTo>
                  <a:lnTo>
                    <a:pt x="2179583" y="4735779"/>
                  </a:lnTo>
                  <a:lnTo>
                    <a:pt x="2132183" y="4731502"/>
                  </a:lnTo>
                  <a:lnTo>
                    <a:pt x="2085056" y="4726301"/>
                  </a:lnTo>
                  <a:lnTo>
                    <a:pt x="2038212" y="4720184"/>
                  </a:lnTo>
                  <a:lnTo>
                    <a:pt x="1991658" y="4713159"/>
                  </a:lnTo>
                  <a:lnTo>
                    <a:pt x="1945404" y="4705238"/>
                  </a:lnTo>
                  <a:lnTo>
                    <a:pt x="1899460" y="4696428"/>
                  </a:lnTo>
                  <a:lnTo>
                    <a:pt x="1853835" y="4686738"/>
                  </a:lnTo>
                  <a:lnTo>
                    <a:pt x="1808538" y="4676179"/>
                  </a:lnTo>
                  <a:lnTo>
                    <a:pt x="1763577" y="4664759"/>
                  </a:lnTo>
                  <a:lnTo>
                    <a:pt x="1718963" y="4652487"/>
                  </a:lnTo>
                  <a:lnTo>
                    <a:pt x="1674705" y="4639373"/>
                  </a:lnTo>
                  <a:lnTo>
                    <a:pt x="1630811" y="4625426"/>
                  </a:lnTo>
                  <a:lnTo>
                    <a:pt x="1587291" y="4610654"/>
                  </a:lnTo>
                  <a:lnTo>
                    <a:pt x="1544153" y="4595068"/>
                  </a:lnTo>
                  <a:lnTo>
                    <a:pt x="1501409" y="4578676"/>
                  </a:lnTo>
                  <a:lnTo>
                    <a:pt x="1459065" y="4561488"/>
                  </a:lnTo>
                  <a:lnTo>
                    <a:pt x="1417132" y="4543512"/>
                  </a:lnTo>
                  <a:lnTo>
                    <a:pt x="1375619" y="4524758"/>
                  </a:lnTo>
                  <a:lnTo>
                    <a:pt x="1334534" y="4505235"/>
                  </a:lnTo>
                  <a:lnTo>
                    <a:pt x="1293888" y="4484953"/>
                  </a:lnTo>
                  <a:lnTo>
                    <a:pt x="1253689" y="4463920"/>
                  </a:lnTo>
                  <a:lnTo>
                    <a:pt x="1213947" y="4442146"/>
                  </a:lnTo>
                  <a:lnTo>
                    <a:pt x="1174670" y="4419639"/>
                  </a:lnTo>
                  <a:lnTo>
                    <a:pt x="1135868" y="4396409"/>
                  </a:lnTo>
                  <a:lnTo>
                    <a:pt x="1097551" y="4372466"/>
                  </a:lnTo>
                  <a:lnTo>
                    <a:pt x="1059726" y="4347818"/>
                  </a:lnTo>
                  <a:lnTo>
                    <a:pt x="1022404" y="4322475"/>
                  </a:lnTo>
                  <a:lnTo>
                    <a:pt x="985594" y="4296445"/>
                  </a:lnTo>
                  <a:lnTo>
                    <a:pt x="949305" y="4269739"/>
                  </a:lnTo>
                  <a:lnTo>
                    <a:pt x="913545" y="4242364"/>
                  </a:lnTo>
                  <a:lnTo>
                    <a:pt x="878325" y="4214331"/>
                  </a:lnTo>
                  <a:lnTo>
                    <a:pt x="843653" y="4185649"/>
                  </a:lnTo>
                  <a:lnTo>
                    <a:pt x="809539" y="4156326"/>
                  </a:lnTo>
                  <a:lnTo>
                    <a:pt x="775991" y="4126372"/>
                  </a:lnTo>
                  <a:lnTo>
                    <a:pt x="743020" y="4095796"/>
                  </a:lnTo>
                  <a:lnTo>
                    <a:pt x="710633" y="4064608"/>
                  </a:lnTo>
                  <a:lnTo>
                    <a:pt x="678841" y="4032816"/>
                  </a:lnTo>
                  <a:lnTo>
                    <a:pt x="647653" y="4000429"/>
                  </a:lnTo>
                  <a:lnTo>
                    <a:pt x="617077" y="3967458"/>
                  </a:lnTo>
                  <a:lnTo>
                    <a:pt x="587123" y="3933910"/>
                  </a:lnTo>
                  <a:lnTo>
                    <a:pt x="557800" y="3899796"/>
                  </a:lnTo>
                  <a:lnTo>
                    <a:pt x="529118" y="3865124"/>
                  </a:lnTo>
                  <a:lnTo>
                    <a:pt x="501084" y="3829904"/>
                  </a:lnTo>
                  <a:lnTo>
                    <a:pt x="473710" y="3794144"/>
                  </a:lnTo>
                  <a:lnTo>
                    <a:pt x="447003" y="3757855"/>
                  </a:lnTo>
                  <a:lnTo>
                    <a:pt x="420974" y="3721044"/>
                  </a:lnTo>
                  <a:lnTo>
                    <a:pt x="395631" y="3683723"/>
                  </a:lnTo>
                  <a:lnTo>
                    <a:pt x="370983" y="3645898"/>
                  </a:lnTo>
                  <a:lnTo>
                    <a:pt x="347039" y="3607580"/>
                  </a:lnTo>
                  <a:lnTo>
                    <a:pt x="323810" y="3568779"/>
                  </a:lnTo>
                  <a:lnTo>
                    <a:pt x="301303" y="3529502"/>
                  </a:lnTo>
                  <a:lnTo>
                    <a:pt x="279529" y="3489760"/>
                  </a:lnTo>
                  <a:lnTo>
                    <a:pt x="258496" y="3449561"/>
                  </a:lnTo>
                  <a:lnTo>
                    <a:pt x="238213" y="3408915"/>
                  </a:lnTo>
                  <a:lnTo>
                    <a:pt x="218691" y="3367830"/>
                  </a:lnTo>
                  <a:lnTo>
                    <a:pt x="199937" y="3326317"/>
                  </a:lnTo>
                  <a:lnTo>
                    <a:pt x="181961" y="3284384"/>
                  </a:lnTo>
                  <a:lnTo>
                    <a:pt x="164773" y="3242040"/>
                  </a:lnTo>
                  <a:lnTo>
                    <a:pt x="148381" y="3199295"/>
                  </a:lnTo>
                  <a:lnTo>
                    <a:pt x="132795" y="3156158"/>
                  </a:lnTo>
                  <a:lnTo>
                    <a:pt x="118023" y="3112638"/>
                  </a:lnTo>
                  <a:lnTo>
                    <a:pt x="104076" y="3068744"/>
                  </a:lnTo>
                  <a:lnTo>
                    <a:pt x="90962" y="3024485"/>
                  </a:lnTo>
                  <a:lnTo>
                    <a:pt x="78690" y="2979871"/>
                  </a:lnTo>
                  <a:lnTo>
                    <a:pt x="67270" y="2934911"/>
                  </a:lnTo>
                  <a:lnTo>
                    <a:pt x="56711" y="2889614"/>
                  </a:lnTo>
                  <a:lnTo>
                    <a:pt x="47021" y="2843988"/>
                  </a:lnTo>
                  <a:lnTo>
                    <a:pt x="38211" y="2798045"/>
                  </a:lnTo>
                  <a:lnTo>
                    <a:pt x="30289" y="2751791"/>
                  </a:lnTo>
                  <a:lnTo>
                    <a:pt x="23265" y="2705237"/>
                  </a:lnTo>
                  <a:lnTo>
                    <a:pt x="17148" y="2658393"/>
                  </a:lnTo>
                  <a:lnTo>
                    <a:pt x="11946" y="2611266"/>
                  </a:lnTo>
                  <a:lnTo>
                    <a:pt x="7670" y="2563866"/>
                  </a:lnTo>
                  <a:lnTo>
                    <a:pt x="4328" y="2516203"/>
                  </a:lnTo>
                  <a:lnTo>
                    <a:pt x="1929" y="2468286"/>
                  </a:lnTo>
                  <a:lnTo>
                    <a:pt x="484" y="2420123"/>
                  </a:lnTo>
                  <a:lnTo>
                    <a:pt x="0" y="2371724"/>
                  </a:lnTo>
                  <a:lnTo>
                    <a:pt x="484" y="2323326"/>
                  </a:lnTo>
                  <a:lnTo>
                    <a:pt x="1929" y="2275163"/>
                  </a:lnTo>
                  <a:lnTo>
                    <a:pt x="4328" y="2227246"/>
                  </a:lnTo>
                  <a:lnTo>
                    <a:pt x="7670" y="2179583"/>
                  </a:lnTo>
                  <a:lnTo>
                    <a:pt x="11946" y="2132183"/>
                  </a:lnTo>
                  <a:lnTo>
                    <a:pt x="17148" y="2085056"/>
                  </a:lnTo>
                  <a:lnTo>
                    <a:pt x="23265" y="2038212"/>
                  </a:lnTo>
                  <a:lnTo>
                    <a:pt x="30289" y="1991658"/>
                  </a:lnTo>
                  <a:lnTo>
                    <a:pt x="38211" y="1945404"/>
                  </a:lnTo>
                  <a:lnTo>
                    <a:pt x="47021" y="1899460"/>
                  </a:lnTo>
                  <a:lnTo>
                    <a:pt x="56711" y="1853835"/>
                  </a:lnTo>
                  <a:lnTo>
                    <a:pt x="67270" y="1808538"/>
                  </a:lnTo>
                  <a:lnTo>
                    <a:pt x="78690" y="1763577"/>
                  </a:lnTo>
                  <a:lnTo>
                    <a:pt x="90962" y="1718963"/>
                  </a:lnTo>
                  <a:lnTo>
                    <a:pt x="104076" y="1674705"/>
                  </a:lnTo>
                  <a:lnTo>
                    <a:pt x="118023" y="1630811"/>
                  </a:lnTo>
                  <a:lnTo>
                    <a:pt x="132795" y="1587291"/>
                  </a:lnTo>
                  <a:lnTo>
                    <a:pt x="148381" y="1544153"/>
                  </a:lnTo>
                  <a:lnTo>
                    <a:pt x="164773" y="1501409"/>
                  </a:lnTo>
                  <a:lnTo>
                    <a:pt x="181961" y="1459065"/>
                  </a:lnTo>
                  <a:lnTo>
                    <a:pt x="199937" y="1417132"/>
                  </a:lnTo>
                  <a:lnTo>
                    <a:pt x="218691" y="1375619"/>
                  </a:lnTo>
                  <a:lnTo>
                    <a:pt x="238213" y="1334534"/>
                  </a:lnTo>
                  <a:lnTo>
                    <a:pt x="258496" y="1293888"/>
                  </a:lnTo>
                  <a:lnTo>
                    <a:pt x="279529" y="1253689"/>
                  </a:lnTo>
                  <a:lnTo>
                    <a:pt x="301303" y="1213947"/>
                  </a:lnTo>
                  <a:lnTo>
                    <a:pt x="323810" y="1174670"/>
                  </a:lnTo>
                  <a:lnTo>
                    <a:pt x="347039" y="1135868"/>
                  </a:lnTo>
                  <a:lnTo>
                    <a:pt x="370983" y="1097551"/>
                  </a:lnTo>
                  <a:lnTo>
                    <a:pt x="395631" y="1059726"/>
                  </a:lnTo>
                  <a:lnTo>
                    <a:pt x="420974" y="1022404"/>
                  </a:lnTo>
                  <a:lnTo>
                    <a:pt x="447003" y="985594"/>
                  </a:lnTo>
                  <a:lnTo>
                    <a:pt x="473710" y="949305"/>
                  </a:lnTo>
                  <a:lnTo>
                    <a:pt x="501084" y="913545"/>
                  </a:lnTo>
                  <a:lnTo>
                    <a:pt x="529118" y="878325"/>
                  </a:lnTo>
                  <a:lnTo>
                    <a:pt x="557800" y="843653"/>
                  </a:lnTo>
                  <a:lnTo>
                    <a:pt x="587123" y="809539"/>
                  </a:lnTo>
                  <a:lnTo>
                    <a:pt x="617077" y="775991"/>
                  </a:lnTo>
                  <a:lnTo>
                    <a:pt x="647653" y="743020"/>
                  </a:lnTo>
                  <a:lnTo>
                    <a:pt x="678841" y="710633"/>
                  </a:lnTo>
                  <a:lnTo>
                    <a:pt x="710633" y="678841"/>
                  </a:lnTo>
                  <a:lnTo>
                    <a:pt x="743020" y="647653"/>
                  </a:lnTo>
                  <a:lnTo>
                    <a:pt x="775991" y="617077"/>
                  </a:lnTo>
                  <a:lnTo>
                    <a:pt x="809539" y="587123"/>
                  </a:lnTo>
                  <a:lnTo>
                    <a:pt x="843653" y="557800"/>
                  </a:lnTo>
                  <a:lnTo>
                    <a:pt x="878325" y="529118"/>
                  </a:lnTo>
                  <a:lnTo>
                    <a:pt x="913545" y="501084"/>
                  </a:lnTo>
                  <a:lnTo>
                    <a:pt x="949305" y="473710"/>
                  </a:lnTo>
                  <a:lnTo>
                    <a:pt x="985594" y="447003"/>
                  </a:lnTo>
                  <a:lnTo>
                    <a:pt x="1022404" y="420974"/>
                  </a:lnTo>
                  <a:lnTo>
                    <a:pt x="1059726" y="395631"/>
                  </a:lnTo>
                  <a:lnTo>
                    <a:pt x="1097551" y="370983"/>
                  </a:lnTo>
                  <a:lnTo>
                    <a:pt x="1135868" y="347039"/>
                  </a:lnTo>
                  <a:lnTo>
                    <a:pt x="1174670" y="323810"/>
                  </a:lnTo>
                  <a:lnTo>
                    <a:pt x="1213947" y="301303"/>
                  </a:lnTo>
                  <a:lnTo>
                    <a:pt x="1253689" y="279529"/>
                  </a:lnTo>
                  <a:lnTo>
                    <a:pt x="1293888" y="258496"/>
                  </a:lnTo>
                  <a:lnTo>
                    <a:pt x="1334534" y="238213"/>
                  </a:lnTo>
                  <a:lnTo>
                    <a:pt x="1375619" y="218691"/>
                  </a:lnTo>
                  <a:lnTo>
                    <a:pt x="1417132" y="199937"/>
                  </a:lnTo>
                  <a:lnTo>
                    <a:pt x="1459065" y="181961"/>
                  </a:lnTo>
                  <a:lnTo>
                    <a:pt x="1501409" y="164773"/>
                  </a:lnTo>
                  <a:lnTo>
                    <a:pt x="1544153" y="148381"/>
                  </a:lnTo>
                  <a:lnTo>
                    <a:pt x="1587291" y="132795"/>
                  </a:lnTo>
                  <a:lnTo>
                    <a:pt x="1630811" y="118023"/>
                  </a:lnTo>
                  <a:lnTo>
                    <a:pt x="1674705" y="104076"/>
                  </a:lnTo>
                  <a:lnTo>
                    <a:pt x="1718963" y="90962"/>
                  </a:lnTo>
                  <a:lnTo>
                    <a:pt x="1763577" y="78690"/>
                  </a:lnTo>
                  <a:lnTo>
                    <a:pt x="1808538" y="67270"/>
                  </a:lnTo>
                  <a:lnTo>
                    <a:pt x="1853835" y="56711"/>
                  </a:lnTo>
                  <a:lnTo>
                    <a:pt x="1899460" y="47021"/>
                  </a:lnTo>
                  <a:lnTo>
                    <a:pt x="1945404" y="38211"/>
                  </a:lnTo>
                  <a:lnTo>
                    <a:pt x="1991658" y="30289"/>
                  </a:lnTo>
                  <a:lnTo>
                    <a:pt x="2038212" y="23265"/>
                  </a:lnTo>
                  <a:lnTo>
                    <a:pt x="2085056" y="17148"/>
                  </a:lnTo>
                  <a:lnTo>
                    <a:pt x="2132183" y="11946"/>
                  </a:lnTo>
                  <a:lnTo>
                    <a:pt x="2179583" y="7670"/>
                  </a:lnTo>
                  <a:lnTo>
                    <a:pt x="2227246" y="4328"/>
                  </a:lnTo>
                  <a:lnTo>
                    <a:pt x="2275163" y="1929"/>
                  </a:lnTo>
                  <a:lnTo>
                    <a:pt x="2323326" y="484"/>
                  </a:lnTo>
                  <a:lnTo>
                    <a:pt x="2371724" y="0"/>
                  </a:lnTo>
                  <a:lnTo>
                    <a:pt x="2420123" y="484"/>
                  </a:lnTo>
                  <a:lnTo>
                    <a:pt x="2468286" y="1929"/>
                  </a:lnTo>
                  <a:lnTo>
                    <a:pt x="2516203" y="4328"/>
                  </a:lnTo>
                  <a:lnTo>
                    <a:pt x="2563866" y="7670"/>
                  </a:lnTo>
                  <a:lnTo>
                    <a:pt x="2611266" y="11946"/>
                  </a:lnTo>
                  <a:lnTo>
                    <a:pt x="2658393" y="17148"/>
                  </a:lnTo>
                  <a:lnTo>
                    <a:pt x="2705237" y="23265"/>
                  </a:lnTo>
                  <a:lnTo>
                    <a:pt x="2751791" y="30289"/>
                  </a:lnTo>
                  <a:lnTo>
                    <a:pt x="2798045" y="38211"/>
                  </a:lnTo>
                  <a:lnTo>
                    <a:pt x="2843988" y="47021"/>
                  </a:lnTo>
                  <a:lnTo>
                    <a:pt x="2889614" y="56711"/>
                  </a:lnTo>
                  <a:lnTo>
                    <a:pt x="2934911" y="67270"/>
                  </a:lnTo>
                  <a:lnTo>
                    <a:pt x="2979871" y="78690"/>
                  </a:lnTo>
                  <a:lnTo>
                    <a:pt x="3024485" y="90962"/>
                  </a:lnTo>
                  <a:lnTo>
                    <a:pt x="3068744" y="104076"/>
                  </a:lnTo>
                  <a:lnTo>
                    <a:pt x="3112638" y="118023"/>
                  </a:lnTo>
                  <a:lnTo>
                    <a:pt x="3156158" y="132795"/>
                  </a:lnTo>
                  <a:lnTo>
                    <a:pt x="3199295" y="148381"/>
                  </a:lnTo>
                  <a:lnTo>
                    <a:pt x="3242040" y="164773"/>
                  </a:lnTo>
                  <a:lnTo>
                    <a:pt x="3284384" y="181961"/>
                  </a:lnTo>
                  <a:lnTo>
                    <a:pt x="3326317" y="199937"/>
                  </a:lnTo>
                  <a:lnTo>
                    <a:pt x="3367830" y="218691"/>
                  </a:lnTo>
                  <a:lnTo>
                    <a:pt x="3408915" y="238213"/>
                  </a:lnTo>
                  <a:lnTo>
                    <a:pt x="3449561" y="258496"/>
                  </a:lnTo>
                  <a:lnTo>
                    <a:pt x="3489760" y="279529"/>
                  </a:lnTo>
                  <a:lnTo>
                    <a:pt x="3529502" y="301303"/>
                  </a:lnTo>
                  <a:lnTo>
                    <a:pt x="3568779" y="323810"/>
                  </a:lnTo>
                  <a:lnTo>
                    <a:pt x="3607580" y="347039"/>
                  </a:lnTo>
                  <a:lnTo>
                    <a:pt x="3645898" y="370983"/>
                  </a:lnTo>
                  <a:lnTo>
                    <a:pt x="3683723" y="395631"/>
                  </a:lnTo>
                  <a:lnTo>
                    <a:pt x="3721044" y="420974"/>
                  </a:lnTo>
                  <a:lnTo>
                    <a:pt x="3757855" y="447003"/>
                  </a:lnTo>
                  <a:lnTo>
                    <a:pt x="3794144" y="473710"/>
                  </a:lnTo>
                  <a:lnTo>
                    <a:pt x="3829904" y="501084"/>
                  </a:lnTo>
                  <a:lnTo>
                    <a:pt x="3865124" y="529118"/>
                  </a:lnTo>
                  <a:lnTo>
                    <a:pt x="3899796" y="557800"/>
                  </a:lnTo>
                  <a:lnTo>
                    <a:pt x="3933910" y="587123"/>
                  </a:lnTo>
                  <a:lnTo>
                    <a:pt x="3967458" y="617077"/>
                  </a:lnTo>
                  <a:lnTo>
                    <a:pt x="4000429" y="647653"/>
                  </a:lnTo>
                  <a:lnTo>
                    <a:pt x="4032816" y="678841"/>
                  </a:lnTo>
                  <a:lnTo>
                    <a:pt x="4064608" y="710633"/>
                  </a:lnTo>
                  <a:lnTo>
                    <a:pt x="4095796" y="743020"/>
                  </a:lnTo>
                  <a:lnTo>
                    <a:pt x="4126372" y="775991"/>
                  </a:lnTo>
                  <a:lnTo>
                    <a:pt x="4156326" y="809539"/>
                  </a:lnTo>
                  <a:lnTo>
                    <a:pt x="4185649" y="843653"/>
                  </a:lnTo>
                  <a:lnTo>
                    <a:pt x="4214331" y="878325"/>
                  </a:lnTo>
                  <a:lnTo>
                    <a:pt x="4242364" y="913545"/>
                  </a:lnTo>
                  <a:lnTo>
                    <a:pt x="4269739" y="949305"/>
                  </a:lnTo>
                  <a:lnTo>
                    <a:pt x="4296445" y="985594"/>
                  </a:lnTo>
                  <a:lnTo>
                    <a:pt x="4322475" y="1022404"/>
                  </a:lnTo>
                  <a:lnTo>
                    <a:pt x="4347818" y="1059726"/>
                  </a:lnTo>
                  <a:lnTo>
                    <a:pt x="4372466" y="1097551"/>
                  </a:lnTo>
                  <a:lnTo>
                    <a:pt x="4396409" y="1135868"/>
                  </a:lnTo>
                  <a:lnTo>
                    <a:pt x="4419639" y="1174670"/>
                  </a:lnTo>
                  <a:lnTo>
                    <a:pt x="4442146" y="1213947"/>
                  </a:lnTo>
                  <a:lnTo>
                    <a:pt x="4463920" y="1253689"/>
                  </a:lnTo>
                  <a:lnTo>
                    <a:pt x="4484953" y="1293888"/>
                  </a:lnTo>
                  <a:lnTo>
                    <a:pt x="4505235" y="1334534"/>
                  </a:lnTo>
                  <a:lnTo>
                    <a:pt x="4524758" y="1375619"/>
                  </a:lnTo>
                  <a:lnTo>
                    <a:pt x="4543512" y="1417132"/>
                  </a:lnTo>
                  <a:lnTo>
                    <a:pt x="4561488" y="1459065"/>
                  </a:lnTo>
                  <a:lnTo>
                    <a:pt x="4578676" y="1501409"/>
                  </a:lnTo>
                  <a:lnTo>
                    <a:pt x="4595068" y="1544153"/>
                  </a:lnTo>
                  <a:lnTo>
                    <a:pt x="4610654" y="1587291"/>
                  </a:lnTo>
                  <a:lnTo>
                    <a:pt x="4625426" y="1630811"/>
                  </a:lnTo>
                  <a:lnTo>
                    <a:pt x="4639373" y="1674705"/>
                  </a:lnTo>
                  <a:lnTo>
                    <a:pt x="4652487" y="1718963"/>
                  </a:lnTo>
                  <a:lnTo>
                    <a:pt x="4664759" y="1763577"/>
                  </a:lnTo>
                  <a:lnTo>
                    <a:pt x="4676179" y="1808538"/>
                  </a:lnTo>
                  <a:lnTo>
                    <a:pt x="4686738" y="1853835"/>
                  </a:lnTo>
                  <a:lnTo>
                    <a:pt x="4696428" y="1899460"/>
                  </a:lnTo>
                  <a:lnTo>
                    <a:pt x="4705238" y="1945404"/>
                  </a:lnTo>
                  <a:lnTo>
                    <a:pt x="4713159" y="1991658"/>
                  </a:lnTo>
                  <a:lnTo>
                    <a:pt x="4720184" y="2038212"/>
                  </a:lnTo>
                  <a:lnTo>
                    <a:pt x="4726301" y="2085056"/>
                  </a:lnTo>
                  <a:lnTo>
                    <a:pt x="4731502" y="2132183"/>
                  </a:lnTo>
                  <a:lnTo>
                    <a:pt x="4735779" y="2179583"/>
                  </a:lnTo>
                  <a:lnTo>
                    <a:pt x="4739121" y="2227246"/>
                  </a:lnTo>
                  <a:lnTo>
                    <a:pt x="4741519" y="2275163"/>
                  </a:lnTo>
                  <a:lnTo>
                    <a:pt x="4742965" y="2323326"/>
                  </a:lnTo>
                  <a:lnTo>
                    <a:pt x="4743449" y="2371724"/>
                  </a:lnTo>
                  <a:lnTo>
                    <a:pt x="4742965" y="2420123"/>
                  </a:lnTo>
                  <a:lnTo>
                    <a:pt x="4741519" y="2468286"/>
                  </a:lnTo>
                  <a:lnTo>
                    <a:pt x="4739121" y="2516203"/>
                  </a:lnTo>
                  <a:lnTo>
                    <a:pt x="4735779" y="2563866"/>
                  </a:lnTo>
                  <a:lnTo>
                    <a:pt x="4731502" y="2611266"/>
                  </a:lnTo>
                  <a:lnTo>
                    <a:pt x="4726301" y="2658393"/>
                  </a:lnTo>
                  <a:lnTo>
                    <a:pt x="4720184" y="2705237"/>
                  </a:lnTo>
                  <a:lnTo>
                    <a:pt x="4713159" y="2751791"/>
                  </a:lnTo>
                  <a:lnTo>
                    <a:pt x="4705238" y="2798045"/>
                  </a:lnTo>
                  <a:lnTo>
                    <a:pt x="4696428" y="2843988"/>
                  </a:lnTo>
                  <a:lnTo>
                    <a:pt x="4686738" y="2889614"/>
                  </a:lnTo>
                  <a:lnTo>
                    <a:pt x="4676179" y="2934911"/>
                  </a:lnTo>
                  <a:lnTo>
                    <a:pt x="4664759" y="2979871"/>
                  </a:lnTo>
                  <a:lnTo>
                    <a:pt x="4652487" y="3024485"/>
                  </a:lnTo>
                  <a:lnTo>
                    <a:pt x="4639373" y="3068744"/>
                  </a:lnTo>
                  <a:lnTo>
                    <a:pt x="4625426" y="3112638"/>
                  </a:lnTo>
                  <a:lnTo>
                    <a:pt x="4610654" y="3156158"/>
                  </a:lnTo>
                  <a:lnTo>
                    <a:pt x="4595068" y="3199295"/>
                  </a:lnTo>
                  <a:lnTo>
                    <a:pt x="4578676" y="3242040"/>
                  </a:lnTo>
                  <a:lnTo>
                    <a:pt x="4561488" y="3284384"/>
                  </a:lnTo>
                  <a:lnTo>
                    <a:pt x="4543512" y="3326317"/>
                  </a:lnTo>
                  <a:lnTo>
                    <a:pt x="4524758" y="3367830"/>
                  </a:lnTo>
                  <a:lnTo>
                    <a:pt x="4505235" y="3408915"/>
                  </a:lnTo>
                  <a:lnTo>
                    <a:pt x="4484953" y="3449561"/>
                  </a:lnTo>
                  <a:lnTo>
                    <a:pt x="4463920" y="3489760"/>
                  </a:lnTo>
                  <a:lnTo>
                    <a:pt x="4442146" y="3529502"/>
                  </a:lnTo>
                  <a:lnTo>
                    <a:pt x="4419639" y="3568779"/>
                  </a:lnTo>
                  <a:lnTo>
                    <a:pt x="4396409" y="3607580"/>
                  </a:lnTo>
                  <a:lnTo>
                    <a:pt x="4372466" y="3645898"/>
                  </a:lnTo>
                  <a:lnTo>
                    <a:pt x="4347818" y="3683723"/>
                  </a:lnTo>
                  <a:lnTo>
                    <a:pt x="4322475" y="3721044"/>
                  </a:lnTo>
                  <a:lnTo>
                    <a:pt x="4296445" y="3757855"/>
                  </a:lnTo>
                  <a:lnTo>
                    <a:pt x="4269739" y="3794144"/>
                  </a:lnTo>
                  <a:lnTo>
                    <a:pt x="4242364" y="3829904"/>
                  </a:lnTo>
                  <a:lnTo>
                    <a:pt x="4214331" y="3865124"/>
                  </a:lnTo>
                  <a:lnTo>
                    <a:pt x="4185649" y="3899796"/>
                  </a:lnTo>
                  <a:lnTo>
                    <a:pt x="4156326" y="3933910"/>
                  </a:lnTo>
                  <a:lnTo>
                    <a:pt x="4126372" y="3967458"/>
                  </a:lnTo>
                  <a:lnTo>
                    <a:pt x="4095796" y="4000429"/>
                  </a:lnTo>
                  <a:lnTo>
                    <a:pt x="4064608" y="4032816"/>
                  </a:lnTo>
                  <a:lnTo>
                    <a:pt x="4032816" y="4064608"/>
                  </a:lnTo>
                  <a:lnTo>
                    <a:pt x="4000429" y="4095796"/>
                  </a:lnTo>
                  <a:lnTo>
                    <a:pt x="3967458" y="4126372"/>
                  </a:lnTo>
                  <a:lnTo>
                    <a:pt x="3933910" y="4156326"/>
                  </a:lnTo>
                  <a:lnTo>
                    <a:pt x="3899796" y="4185649"/>
                  </a:lnTo>
                  <a:lnTo>
                    <a:pt x="3865124" y="4214331"/>
                  </a:lnTo>
                  <a:lnTo>
                    <a:pt x="3829904" y="4242364"/>
                  </a:lnTo>
                  <a:lnTo>
                    <a:pt x="3794144" y="4269739"/>
                  </a:lnTo>
                  <a:lnTo>
                    <a:pt x="3757855" y="4296445"/>
                  </a:lnTo>
                  <a:lnTo>
                    <a:pt x="3721044" y="4322475"/>
                  </a:lnTo>
                  <a:lnTo>
                    <a:pt x="3683723" y="4347818"/>
                  </a:lnTo>
                  <a:lnTo>
                    <a:pt x="3645898" y="4372466"/>
                  </a:lnTo>
                  <a:lnTo>
                    <a:pt x="3607580" y="4396409"/>
                  </a:lnTo>
                  <a:lnTo>
                    <a:pt x="3568779" y="4419639"/>
                  </a:lnTo>
                  <a:lnTo>
                    <a:pt x="3529502" y="4442146"/>
                  </a:lnTo>
                  <a:lnTo>
                    <a:pt x="3489760" y="4463920"/>
                  </a:lnTo>
                  <a:lnTo>
                    <a:pt x="3449561" y="4484953"/>
                  </a:lnTo>
                  <a:lnTo>
                    <a:pt x="3408915" y="4505235"/>
                  </a:lnTo>
                  <a:lnTo>
                    <a:pt x="3367830" y="4524758"/>
                  </a:lnTo>
                  <a:lnTo>
                    <a:pt x="3326317" y="4543512"/>
                  </a:lnTo>
                  <a:lnTo>
                    <a:pt x="3284384" y="4561488"/>
                  </a:lnTo>
                  <a:lnTo>
                    <a:pt x="3242040" y="4578676"/>
                  </a:lnTo>
                  <a:lnTo>
                    <a:pt x="3199295" y="4595068"/>
                  </a:lnTo>
                  <a:lnTo>
                    <a:pt x="3156158" y="4610654"/>
                  </a:lnTo>
                  <a:lnTo>
                    <a:pt x="3112638" y="4625426"/>
                  </a:lnTo>
                  <a:lnTo>
                    <a:pt x="3068744" y="4639373"/>
                  </a:lnTo>
                  <a:lnTo>
                    <a:pt x="3024485" y="4652487"/>
                  </a:lnTo>
                  <a:lnTo>
                    <a:pt x="2979871" y="4664759"/>
                  </a:lnTo>
                  <a:lnTo>
                    <a:pt x="2934911" y="4676179"/>
                  </a:lnTo>
                  <a:lnTo>
                    <a:pt x="2889614" y="4686738"/>
                  </a:lnTo>
                  <a:lnTo>
                    <a:pt x="2843988" y="4696428"/>
                  </a:lnTo>
                  <a:lnTo>
                    <a:pt x="2798045" y="4705238"/>
                  </a:lnTo>
                  <a:lnTo>
                    <a:pt x="2751791" y="4713159"/>
                  </a:lnTo>
                  <a:lnTo>
                    <a:pt x="2705237" y="4720184"/>
                  </a:lnTo>
                  <a:lnTo>
                    <a:pt x="2658393" y="4726301"/>
                  </a:lnTo>
                  <a:lnTo>
                    <a:pt x="2611266" y="4731502"/>
                  </a:lnTo>
                  <a:lnTo>
                    <a:pt x="2563866" y="4735779"/>
                  </a:lnTo>
                  <a:lnTo>
                    <a:pt x="2516203" y="4739121"/>
                  </a:lnTo>
                  <a:lnTo>
                    <a:pt x="2468286" y="4741519"/>
                  </a:lnTo>
                  <a:lnTo>
                    <a:pt x="2420123" y="4742965"/>
                  </a:lnTo>
                  <a:lnTo>
                    <a:pt x="2371724" y="4743449"/>
                  </a:lnTo>
                  <a:close/>
                </a:path>
              </a:pathLst>
            </a:custGeom>
            <a:solidFill>
              <a:srgbClr val="946B0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555019" y="2801562"/>
            <a:ext cx="2263775" cy="1673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6400" spc="420" dirty="0">
                <a:solidFill>
                  <a:srgbClr val="372928"/>
                </a:solidFill>
                <a:latin typeface="Times New Roman"/>
                <a:cs typeface="Times New Roman"/>
              </a:rPr>
              <a:t>2</a:t>
            </a:r>
            <a:r>
              <a:rPr sz="6400" spc="585" dirty="0">
                <a:solidFill>
                  <a:srgbClr val="372928"/>
                </a:solidFill>
                <a:latin typeface="Times New Roman"/>
                <a:cs typeface="Times New Roman"/>
              </a:rPr>
              <a:t>4</a:t>
            </a:r>
            <a:r>
              <a:rPr sz="6400" spc="400" dirty="0">
                <a:solidFill>
                  <a:srgbClr val="372928"/>
                </a:solidFill>
                <a:latin typeface="Times New Roman"/>
                <a:cs typeface="Times New Roman"/>
              </a:rPr>
              <a:t>,</a:t>
            </a:r>
            <a:r>
              <a:rPr sz="6400" spc="-780" dirty="0">
                <a:solidFill>
                  <a:srgbClr val="372928"/>
                </a:solidFill>
                <a:latin typeface="Times New Roman"/>
                <a:cs typeface="Times New Roman"/>
              </a:rPr>
              <a:t>1</a:t>
            </a:r>
            <a:r>
              <a:rPr sz="6400" spc="450" dirty="0">
                <a:solidFill>
                  <a:srgbClr val="372928"/>
                </a:solidFill>
                <a:latin typeface="Times New Roman"/>
                <a:cs typeface="Times New Roman"/>
              </a:rPr>
              <a:t>%</a:t>
            </a:r>
            <a:endParaRPr sz="6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3010"/>
              </a:spcBef>
            </a:pPr>
            <a:r>
              <a:rPr sz="1900" b="1" spc="-65" dirty="0">
                <a:solidFill>
                  <a:srgbClr val="372928"/>
                </a:solidFill>
                <a:latin typeface="Verdana"/>
                <a:cs typeface="Verdana"/>
              </a:rPr>
              <a:t>Kobiet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900455" y="2671583"/>
            <a:ext cx="229108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400" spc="-780" dirty="0"/>
              <a:t>1</a:t>
            </a:r>
            <a:r>
              <a:rPr sz="6400" spc="575" dirty="0"/>
              <a:t>8</a:t>
            </a:r>
            <a:r>
              <a:rPr sz="6400" spc="400" dirty="0"/>
              <a:t>,</a:t>
            </a:r>
            <a:r>
              <a:rPr sz="6400" spc="645" dirty="0"/>
              <a:t>6</a:t>
            </a:r>
            <a:r>
              <a:rPr sz="6400" spc="450" dirty="0"/>
              <a:t>%</a:t>
            </a:r>
            <a:endParaRPr sz="6400"/>
          </a:p>
        </p:txBody>
      </p:sp>
      <p:sp>
        <p:nvSpPr>
          <p:cNvPr id="8" name="object 8"/>
          <p:cNvSpPr txBox="1"/>
          <p:nvPr/>
        </p:nvSpPr>
        <p:spPr>
          <a:xfrm>
            <a:off x="6438744" y="4029628"/>
            <a:ext cx="121475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spc="-260" dirty="0">
                <a:solidFill>
                  <a:srgbClr val="372928"/>
                </a:solidFill>
                <a:latin typeface="Verdana"/>
                <a:cs typeface="Verdana"/>
              </a:rPr>
              <a:t>M</a:t>
            </a:r>
            <a:r>
              <a:rPr sz="1900" b="1" spc="-35" dirty="0">
                <a:solidFill>
                  <a:srgbClr val="372928"/>
                </a:solidFill>
                <a:latin typeface="Verdana"/>
                <a:cs typeface="Verdana"/>
              </a:rPr>
              <a:t>ę</a:t>
            </a:r>
            <a:r>
              <a:rPr sz="1900" b="1" spc="-70" dirty="0">
                <a:solidFill>
                  <a:srgbClr val="372928"/>
                </a:solidFill>
                <a:latin typeface="Verdana"/>
                <a:cs typeface="Verdana"/>
              </a:rPr>
              <a:t>ż</a:t>
            </a:r>
            <a:r>
              <a:rPr sz="1900" b="1" spc="90" dirty="0">
                <a:solidFill>
                  <a:srgbClr val="372928"/>
                </a:solidFill>
                <a:latin typeface="Verdana"/>
                <a:cs typeface="Verdana"/>
              </a:rPr>
              <a:t>c</a:t>
            </a:r>
            <a:r>
              <a:rPr sz="1900" b="1" spc="-70" dirty="0">
                <a:solidFill>
                  <a:srgbClr val="372928"/>
                </a:solidFill>
                <a:latin typeface="Verdana"/>
                <a:cs typeface="Verdana"/>
              </a:rPr>
              <a:t>z</a:t>
            </a:r>
            <a:r>
              <a:rPr sz="1900" b="1" spc="-90" dirty="0">
                <a:solidFill>
                  <a:srgbClr val="372928"/>
                </a:solidFill>
                <a:latin typeface="Verdana"/>
                <a:cs typeface="Verdana"/>
              </a:rPr>
              <a:t>y</a:t>
            </a:r>
            <a:r>
              <a:rPr sz="1900" b="1" spc="-70" dirty="0">
                <a:solidFill>
                  <a:srgbClr val="372928"/>
                </a:solidFill>
                <a:latin typeface="Verdana"/>
                <a:cs typeface="Verdana"/>
              </a:rPr>
              <a:t>z</a:t>
            </a:r>
            <a:r>
              <a:rPr sz="1900" b="1" spc="-315" dirty="0">
                <a:solidFill>
                  <a:srgbClr val="372928"/>
                </a:solidFill>
                <a:latin typeface="Verdana"/>
                <a:cs typeface="Verdana"/>
              </a:rPr>
              <a:t>n</a:t>
            </a:r>
            <a:endParaRPr sz="19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</TotalTime>
  <Words>1099</Words>
  <Application>Microsoft Office PowerPoint</Application>
  <PresentationFormat>Niestandardowy</PresentationFormat>
  <Paragraphs>299</Paragraphs>
  <Slides>28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3" baseType="lpstr">
      <vt:lpstr>Calibri</vt:lpstr>
      <vt:lpstr>Times New Roman</vt:lpstr>
      <vt:lpstr>Verdana</vt:lpstr>
      <vt:lpstr>Verdana Pro Black</vt:lpstr>
      <vt:lpstr>Office Theme</vt:lpstr>
      <vt:lpstr>Prezentacja programu PowerPoint</vt:lpstr>
      <vt:lpstr>Cele badania</vt:lpstr>
      <vt:lpstr>Metodologia badania</vt:lpstr>
      <vt:lpstr>CHARAKTERYSTYKA BADANYCH</vt:lpstr>
      <vt:lpstr>KOBIETY</vt:lpstr>
      <vt:lpstr>DOŚWIADCZENIE DYSKRYMINACJI</vt:lpstr>
      <vt:lpstr>Prezentacja programu PowerPoint</vt:lpstr>
      <vt:lpstr>Prezentacja programu PowerPoint</vt:lpstr>
      <vt:lpstr>18,6%</vt:lpstr>
      <vt:lpstr>Przejawy dyskryminacji</vt:lpstr>
      <vt:lpstr>Przyczyny dyskryminacji</vt:lpstr>
      <vt:lpstr>KTO DYSKRYMINOWAŁ?</vt:lpstr>
      <vt:lpstr>Reakcje na dyskryminację</vt:lpstr>
      <vt:lpstr>Prezentacja programu PowerPoint</vt:lpstr>
      <vt:lpstr>Powody niezgłoszenia</vt:lpstr>
      <vt:lpstr>Prezentacja programu PowerPoint</vt:lpstr>
      <vt:lpstr>Dyskryminacja wobec innych</vt:lpstr>
      <vt:lpstr>Prezentacja programu PowerPoint</vt:lpstr>
      <vt:lpstr>Przejawy dyskryminacji wobec  innych</vt:lpstr>
      <vt:lpstr>Przyczyny dyskryminacji  wobec innych</vt:lpstr>
      <vt:lpstr>5 , 2 %</vt:lpstr>
      <vt:lpstr>KTO DYSKRYMINOWAŁ?</vt:lpstr>
      <vt:lpstr>Czy zdarzyło się kiedyś  badanym zachować w sposób  dyskryminujący?</vt:lpstr>
      <vt:lpstr>Czy badani wiedzą do kogo się  zwrócić o pomoc?</vt:lpstr>
      <vt:lpstr>Prezentacja programu PowerPoint</vt:lpstr>
      <vt:lpstr>Oczekiwane działania</vt:lpstr>
      <vt:lpstr>Wnioski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Dyskryminacja na Uniwerytecie Zielonogórskim</dc:title>
  <dc:creator>Dorota Szaban</dc:creator>
  <cp:keywords>DAEx-urch1c,BAC3Pa6Warc</cp:keywords>
  <cp:lastModifiedBy>Admin</cp:lastModifiedBy>
  <cp:revision>18</cp:revision>
  <dcterms:created xsi:type="dcterms:W3CDTF">2022-04-29T12:05:59Z</dcterms:created>
  <dcterms:modified xsi:type="dcterms:W3CDTF">2022-06-05T07:47:14Z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2021-12-11T00:00:00Z</vt:filetime>
  </property>
  <property fmtid="{D5CDD505-2E9C-101B-9397-08002B2CF9AE}" pid="3" name="Creator">
    <vt:lpwstr>Canva</vt:lpwstr>
  </property>
  <property fmtid="{D5CDD505-2E9C-101B-9397-08002B2CF9AE}" pid="4" name="LastSaved">
    <vt:filetime>2022-04-29T00:00:00Z</vt:filetime>
  </property>
</Properties>
</file>